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64" r:id="rId6"/>
    <p:sldId id="262" r:id="rId7"/>
    <p:sldId id="263" r:id="rId8"/>
    <p:sldId id="265"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1" autoAdjust="0"/>
    <p:restoredTop sz="94660"/>
  </p:normalViewPr>
  <p:slideViewPr>
    <p:cSldViewPr snapToGrid="0">
      <p:cViewPr varScale="1">
        <p:scale>
          <a:sx n="86" d="100"/>
          <a:sy n="86" d="100"/>
        </p:scale>
        <p:origin x="5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6D7E6E-9F5F-48F9-8D21-3A4B78CC2959}" type="doc">
      <dgm:prSet loTypeId="urn:microsoft.com/office/officeart/2005/8/layout/radial6" loCatId="relationship" qsTypeId="urn:microsoft.com/office/officeart/2005/8/quickstyle/simple1" qsCatId="simple" csTypeId="urn:microsoft.com/office/officeart/2005/8/colors/colorful4" csCatId="colorful" phldr="1"/>
      <dgm:spPr/>
      <dgm:t>
        <a:bodyPr/>
        <a:lstStyle/>
        <a:p>
          <a:endParaRPr lang="en-CA"/>
        </a:p>
      </dgm:t>
    </dgm:pt>
    <dgm:pt modelId="{10112422-11BE-4E0E-9282-344C1D32925D}">
      <dgm:prSet phldrT="[Text]" custT="1"/>
      <dgm:spPr/>
      <dgm:t>
        <a:bodyPr/>
        <a:lstStyle/>
        <a:p>
          <a:r>
            <a:rPr lang="en-CA" sz="1100"/>
            <a:t>Excellence in Execution </a:t>
          </a:r>
        </a:p>
      </dgm:t>
    </dgm:pt>
    <dgm:pt modelId="{4CC387B3-0B1E-45A0-90ED-CC5F2B2EAEC3}" type="parTrans" cxnId="{6D8F9516-940E-4FF2-B594-3D4315E1D8F1}">
      <dgm:prSet/>
      <dgm:spPr/>
      <dgm:t>
        <a:bodyPr/>
        <a:lstStyle/>
        <a:p>
          <a:endParaRPr lang="en-CA"/>
        </a:p>
      </dgm:t>
    </dgm:pt>
    <dgm:pt modelId="{EED1CA36-BD56-44E7-936E-EA7D0292AA94}" type="sibTrans" cxnId="{6D8F9516-940E-4FF2-B594-3D4315E1D8F1}">
      <dgm:prSet/>
      <dgm:spPr/>
      <dgm:t>
        <a:bodyPr/>
        <a:lstStyle/>
        <a:p>
          <a:endParaRPr lang="en-CA"/>
        </a:p>
      </dgm:t>
    </dgm:pt>
    <dgm:pt modelId="{7E64CFEF-1A85-48AD-BC48-6617593AD6FB}">
      <dgm:prSet phldrT="[Text]" custT="1"/>
      <dgm:spPr/>
      <dgm:t>
        <a:bodyPr/>
        <a:lstStyle/>
        <a:p>
          <a:r>
            <a:rPr lang="en-CA" sz="1100" dirty="0"/>
            <a:t>Strong Engagement</a:t>
          </a:r>
        </a:p>
      </dgm:t>
    </dgm:pt>
    <dgm:pt modelId="{A2951638-E23B-47EA-B019-6EDBDFB855B4}" type="parTrans" cxnId="{9CE1E662-6FD0-46A8-9F8A-8D7C9BD84471}">
      <dgm:prSet/>
      <dgm:spPr/>
      <dgm:t>
        <a:bodyPr/>
        <a:lstStyle/>
        <a:p>
          <a:endParaRPr lang="en-CA"/>
        </a:p>
      </dgm:t>
    </dgm:pt>
    <dgm:pt modelId="{8527059A-7517-4BC7-AABE-55F21415C37B}" type="sibTrans" cxnId="{9CE1E662-6FD0-46A8-9F8A-8D7C9BD84471}">
      <dgm:prSet/>
      <dgm:spPr/>
      <dgm:t>
        <a:bodyPr/>
        <a:lstStyle/>
        <a:p>
          <a:endParaRPr lang="en-CA"/>
        </a:p>
      </dgm:t>
    </dgm:pt>
    <dgm:pt modelId="{A8AECD15-C39A-450C-A68C-5E4FC5B00544}">
      <dgm:prSet phldrT="[Text]" custT="1"/>
      <dgm:spPr/>
      <dgm:t>
        <a:bodyPr/>
        <a:lstStyle/>
        <a:p>
          <a:r>
            <a:rPr lang="en-CA" sz="1100"/>
            <a:t>Reinforce Culture</a:t>
          </a:r>
        </a:p>
      </dgm:t>
    </dgm:pt>
    <dgm:pt modelId="{5D96E72B-CADF-4B45-8023-CD585F2CBCAF}" type="parTrans" cxnId="{7494C33F-64B8-4EA7-8AE8-BDEF56DE2635}">
      <dgm:prSet/>
      <dgm:spPr/>
      <dgm:t>
        <a:bodyPr/>
        <a:lstStyle/>
        <a:p>
          <a:endParaRPr lang="en-CA"/>
        </a:p>
      </dgm:t>
    </dgm:pt>
    <dgm:pt modelId="{83116673-F5DD-4AE7-B2EE-C888456429C3}" type="sibTrans" cxnId="{7494C33F-64B8-4EA7-8AE8-BDEF56DE2635}">
      <dgm:prSet/>
      <dgm:spPr/>
      <dgm:t>
        <a:bodyPr/>
        <a:lstStyle/>
        <a:p>
          <a:endParaRPr lang="en-CA"/>
        </a:p>
      </dgm:t>
    </dgm:pt>
    <dgm:pt modelId="{826D9072-7658-4C8E-BFA0-7C80ADBACF7E}">
      <dgm:prSet phldrT="[Text]" custT="1"/>
      <dgm:spPr/>
      <dgm:t>
        <a:bodyPr/>
        <a:lstStyle/>
        <a:p>
          <a:r>
            <a:rPr lang="en-CA" sz="1100" dirty="0"/>
            <a:t>Celebrate Achievements</a:t>
          </a:r>
        </a:p>
      </dgm:t>
    </dgm:pt>
    <dgm:pt modelId="{B437F469-C1DA-44C9-92DD-C0F4554EC84C}" type="parTrans" cxnId="{0FED2698-84DD-4F5F-AFFD-4181B621ADAB}">
      <dgm:prSet/>
      <dgm:spPr/>
      <dgm:t>
        <a:bodyPr/>
        <a:lstStyle/>
        <a:p>
          <a:endParaRPr lang="en-CA"/>
        </a:p>
      </dgm:t>
    </dgm:pt>
    <dgm:pt modelId="{ADAD830F-99A2-43AE-AA4C-E375CC54F6E0}" type="sibTrans" cxnId="{0FED2698-84DD-4F5F-AFFD-4181B621ADAB}">
      <dgm:prSet/>
      <dgm:spPr/>
      <dgm:t>
        <a:bodyPr/>
        <a:lstStyle/>
        <a:p>
          <a:endParaRPr lang="en-CA"/>
        </a:p>
      </dgm:t>
    </dgm:pt>
    <dgm:pt modelId="{631FC4B2-935D-4048-A672-A2670F4CA9B1}">
      <dgm:prSet phldrT="[Text]" custT="1"/>
      <dgm:spPr/>
      <dgm:t>
        <a:bodyPr/>
        <a:lstStyle/>
        <a:p>
          <a:r>
            <a:rPr lang="en-CA" sz="1100" dirty="0"/>
            <a:t>Lead by Example</a:t>
          </a:r>
        </a:p>
      </dgm:t>
    </dgm:pt>
    <dgm:pt modelId="{728114B1-659B-4E18-809B-CEB3DDEE6DDF}" type="parTrans" cxnId="{C6CD40FF-015D-4B47-B48E-16FC6ACFF895}">
      <dgm:prSet/>
      <dgm:spPr/>
      <dgm:t>
        <a:bodyPr/>
        <a:lstStyle/>
        <a:p>
          <a:endParaRPr lang="en-CA"/>
        </a:p>
      </dgm:t>
    </dgm:pt>
    <dgm:pt modelId="{2ABBB152-2971-4B44-B605-54E8257F0E6E}" type="sibTrans" cxnId="{C6CD40FF-015D-4B47-B48E-16FC6ACFF895}">
      <dgm:prSet/>
      <dgm:spPr/>
      <dgm:t>
        <a:bodyPr/>
        <a:lstStyle/>
        <a:p>
          <a:endParaRPr lang="en-CA"/>
        </a:p>
      </dgm:t>
    </dgm:pt>
    <dgm:pt modelId="{03018DD4-B4DE-4002-B9E3-41D5856BD6CC}">
      <dgm:prSet phldrT="[Text]" custT="1"/>
      <dgm:spPr/>
      <dgm:t>
        <a:bodyPr/>
        <a:lstStyle/>
        <a:p>
          <a:r>
            <a:rPr lang="en-CA" sz="1100" dirty="0"/>
            <a:t>Ensure Rewards and Recognition </a:t>
          </a:r>
        </a:p>
      </dgm:t>
    </dgm:pt>
    <dgm:pt modelId="{CB693E30-F451-492C-864B-C0B7DFB9A360}" type="parTrans" cxnId="{1F04B7FD-30EB-4E77-A6CF-9F794CC00467}">
      <dgm:prSet/>
      <dgm:spPr/>
      <dgm:t>
        <a:bodyPr/>
        <a:lstStyle/>
        <a:p>
          <a:endParaRPr lang="en-CA"/>
        </a:p>
      </dgm:t>
    </dgm:pt>
    <dgm:pt modelId="{87EFDD3B-1F64-4D43-A389-49D1B1364751}" type="sibTrans" cxnId="{1F04B7FD-30EB-4E77-A6CF-9F794CC00467}">
      <dgm:prSet/>
      <dgm:spPr/>
      <dgm:t>
        <a:bodyPr/>
        <a:lstStyle/>
        <a:p>
          <a:endParaRPr lang="en-CA"/>
        </a:p>
      </dgm:t>
    </dgm:pt>
    <dgm:pt modelId="{8B29B89A-F9E4-4CC0-8992-14EFA8939135}">
      <dgm:prSet phldrT="[Text]" custT="1"/>
      <dgm:spPr/>
      <dgm:t>
        <a:bodyPr/>
        <a:lstStyle/>
        <a:p>
          <a:r>
            <a:rPr lang="en-CA" sz="1100" dirty="0"/>
            <a:t>Integrate Strategy at all levels</a:t>
          </a:r>
        </a:p>
      </dgm:t>
    </dgm:pt>
    <dgm:pt modelId="{07774879-1338-43F5-BDCA-6BC2DED47E33}" type="parTrans" cxnId="{B7264809-8258-4547-AB10-DB6F73D34C0E}">
      <dgm:prSet/>
      <dgm:spPr/>
      <dgm:t>
        <a:bodyPr/>
        <a:lstStyle/>
        <a:p>
          <a:endParaRPr lang="en-CA"/>
        </a:p>
      </dgm:t>
    </dgm:pt>
    <dgm:pt modelId="{225ED011-EFC7-47E7-AC59-9B0D6696A1AE}" type="sibTrans" cxnId="{B7264809-8258-4547-AB10-DB6F73D34C0E}">
      <dgm:prSet/>
      <dgm:spPr/>
      <dgm:t>
        <a:bodyPr/>
        <a:lstStyle/>
        <a:p>
          <a:endParaRPr lang="en-CA"/>
        </a:p>
      </dgm:t>
    </dgm:pt>
    <dgm:pt modelId="{19667673-EACA-4DB3-A48B-04AC406965A3}">
      <dgm:prSet phldrT="[Text]"/>
      <dgm:spPr/>
      <dgm:t>
        <a:bodyPr/>
        <a:lstStyle/>
        <a:p>
          <a:endParaRPr lang="en-CA"/>
        </a:p>
      </dgm:t>
    </dgm:pt>
    <dgm:pt modelId="{E521BFFA-E1EE-4B25-892D-52D6DDAFC96B}" type="parTrans" cxnId="{B0C3B031-73BD-4C40-BA71-A3D220EBC5D4}">
      <dgm:prSet/>
      <dgm:spPr/>
      <dgm:t>
        <a:bodyPr/>
        <a:lstStyle/>
        <a:p>
          <a:endParaRPr lang="en-CA"/>
        </a:p>
      </dgm:t>
    </dgm:pt>
    <dgm:pt modelId="{E1A23AA5-E758-4780-9415-AB80B8DE36FF}" type="sibTrans" cxnId="{B0C3B031-73BD-4C40-BA71-A3D220EBC5D4}">
      <dgm:prSet/>
      <dgm:spPr/>
      <dgm:t>
        <a:bodyPr/>
        <a:lstStyle/>
        <a:p>
          <a:endParaRPr lang="en-CA"/>
        </a:p>
      </dgm:t>
    </dgm:pt>
    <dgm:pt modelId="{B2BB164A-C8CA-41D3-8D38-31E1E11BD017}">
      <dgm:prSet phldrT="[Text]" custT="1"/>
      <dgm:spPr/>
      <dgm:t>
        <a:bodyPr/>
        <a:lstStyle/>
        <a:p>
          <a:r>
            <a:rPr lang="en-CA" sz="1100" dirty="0"/>
            <a:t>Key Updates and Reporting </a:t>
          </a:r>
        </a:p>
      </dgm:t>
    </dgm:pt>
    <dgm:pt modelId="{E4DBDC58-8882-4C23-9837-022700D25C5D}" type="parTrans" cxnId="{2ABCCA2D-4964-4477-AC41-59049060F983}">
      <dgm:prSet/>
      <dgm:spPr/>
      <dgm:t>
        <a:bodyPr/>
        <a:lstStyle/>
        <a:p>
          <a:endParaRPr lang="en-CA"/>
        </a:p>
      </dgm:t>
    </dgm:pt>
    <dgm:pt modelId="{70EADD3F-7E3A-4C46-BDCE-53DF24C6A471}" type="sibTrans" cxnId="{2ABCCA2D-4964-4477-AC41-59049060F983}">
      <dgm:prSet/>
      <dgm:spPr/>
      <dgm:t>
        <a:bodyPr/>
        <a:lstStyle/>
        <a:p>
          <a:endParaRPr lang="en-CA"/>
        </a:p>
      </dgm:t>
    </dgm:pt>
    <dgm:pt modelId="{EB1BBBD0-DDBE-46DA-94D6-3FEA7E817947}" type="pres">
      <dgm:prSet presAssocID="{896D7E6E-9F5F-48F9-8D21-3A4B78CC2959}" presName="Name0" presStyleCnt="0">
        <dgm:presLayoutVars>
          <dgm:chMax val="1"/>
          <dgm:dir/>
          <dgm:animLvl val="ctr"/>
          <dgm:resizeHandles val="exact"/>
        </dgm:presLayoutVars>
      </dgm:prSet>
      <dgm:spPr/>
    </dgm:pt>
    <dgm:pt modelId="{234B2DC0-42D9-4A62-9752-CB732FE2581C}" type="pres">
      <dgm:prSet presAssocID="{10112422-11BE-4E0E-9282-344C1D32925D}" presName="centerShape" presStyleLbl="node0" presStyleIdx="0" presStyleCnt="1"/>
      <dgm:spPr/>
    </dgm:pt>
    <dgm:pt modelId="{B64B4CA5-0CFE-474A-A1BE-6230D2B0CB13}" type="pres">
      <dgm:prSet presAssocID="{7E64CFEF-1A85-48AD-BC48-6617593AD6FB}" presName="node" presStyleLbl="node1" presStyleIdx="0" presStyleCnt="7" custScaleX="149520">
        <dgm:presLayoutVars>
          <dgm:bulletEnabled val="1"/>
        </dgm:presLayoutVars>
      </dgm:prSet>
      <dgm:spPr/>
    </dgm:pt>
    <dgm:pt modelId="{E257CC60-AF8F-49BF-88CD-B16CBAF49F68}" type="pres">
      <dgm:prSet presAssocID="{7E64CFEF-1A85-48AD-BC48-6617593AD6FB}" presName="dummy" presStyleCnt="0"/>
      <dgm:spPr/>
    </dgm:pt>
    <dgm:pt modelId="{F9CAFEC3-B9CD-4268-910A-95080848E47A}" type="pres">
      <dgm:prSet presAssocID="{8527059A-7517-4BC7-AABE-55F21415C37B}" presName="sibTrans" presStyleLbl="sibTrans2D1" presStyleIdx="0" presStyleCnt="7"/>
      <dgm:spPr/>
    </dgm:pt>
    <dgm:pt modelId="{06912DB9-D74B-4891-90C5-1EF6C1249461}" type="pres">
      <dgm:prSet presAssocID="{A8AECD15-C39A-450C-A68C-5E4FC5B00544}" presName="node" presStyleLbl="node1" presStyleIdx="1" presStyleCnt="7" custScaleX="144994">
        <dgm:presLayoutVars>
          <dgm:bulletEnabled val="1"/>
        </dgm:presLayoutVars>
      </dgm:prSet>
      <dgm:spPr/>
    </dgm:pt>
    <dgm:pt modelId="{5413542C-D93B-4906-A6A1-F9419EA9531D}" type="pres">
      <dgm:prSet presAssocID="{A8AECD15-C39A-450C-A68C-5E4FC5B00544}" presName="dummy" presStyleCnt="0"/>
      <dgm:spPr/>
    </dgm:pt>
    <dgm:pt modelId="{D35C4B9D-440A-496B-A2BC-1E32C4D2B8EC}" type="pres">
      <dgm:prSet presAssocID="{83116673-F5DD-4AE7-B2EE-C888456429C3}" presName="sibTrans" presStyleLbl="sibTrans2D1" presStyleIdx="1" presStyleCnt="7"/>
      <dgm:spPr/>
    </dgm:pt>
    <dgm:pt modelId="{76941817-CE15-4ADC-8A5B-DDA6B2F465B7}" type="pres">
      <dgm:prSet presAssocID="{826D9072-7658-4C8E-BFA0-7C80ADBACF7E}" presName="node" presStyleLbl="node1" presStyleIdx="2" presStyleCnt="7" custScaleX="165018" custScaleY="100666">
        <dgm:presLayoutVars>
          <dgm:bulletEnabled val="1"/>
        </dgm:presLayoutVars>
      </dgm:prSet>
      <dgm:spPr/>
    </dgm:pt>
    <dgm:pt modelId="{A9288379-FB06-46CE-AE4F-0A7A7E906729}" type="pres">
      <dgm:prSet presAssocID="{826D9072-7658-4C8E-BFA0-7C80ADBACF7E}" presName="dummy" presStyleCnt="0"/>
      <dgm:spPr/>
    </dgm:pt>
    <dgm:pt modelId="{855B7E19-02BD-4ED4-85A6-A26247AD386E}" type="pres">
      <dgm:prSet presAssocID="{ADAD830F-99A2-43AE-AA4C-E375CC54F6E0}" presName="sibTrans" presStyleLbl="sibTrans2D1" presStyleIdx="2" presStyleCnt="7"/>
      <dgm:spPr/>
    </dgm:pt>
    <dgm:pt modelId="{E8465B91-1C8F-4020-83CF-82A91BB212DC}" type="pres">
      <dgm:prSet presAssocID="{03018DD4-B4DE-4002-B9E3-41D5856BD6CC}" presName="node" presStyleLbl="node1" presStyleIdx="3" presStyleCnt="7" custScaleX="132869" custRadScaleRad="100224" custRadScaleInc="-5505">
        <dgm:presLayoutVars>
          <dgm:bulletEnabled val="1"/>
        </dgm:presLayoutVars>
      </dgm:prSet>
      <dgm:spPr/>
    </dgm:pt>
    <dgm:pt modelId="{09783A4C-7973-4824-B896-AFE4C303DA82}" type="pres">
      <dgm:prSet presAssocID="{03018DD4-B4DE-4002-B9E3-41D5856BD6CC}" presName="dummy" presStyleCnt="0"/>
      <dgm:spPr/>
    </dgm:pt>
    <dgm:pt modelId="{3893ADD6-8784-4FE9-AEBF-4CB247E0D410}" type="pres">
      <dgm:prSet presAssocID="{87EFDD3B-1F64-4D43-A389-49D1B1364751}" presName="sibTrans" presStyleLbl="sibTrans2D1" presStyleIdx="3" presStyleCnt="7"/>
      <dgm:spPr/>
    </dgm:pt>
    <dgm:pt modelId="{DD69A1EB-3B9F-49D4-B0CC-F9BE42E1BCB5}" type="pres">
      <dgm:prSet presAssocID="{8B29B89A-F9E4-4CC0-8992-14EFA8939135}" presName="node" presStyleLbl="node1" presStyleIdx="4" presStyleCnt="7" custScaleX="132641">
        <dgm:presLayoutVars>
          <dgm:bulletEnabled val="1"/>
        </dgm:presLayoutVars>
      </dgm:prSet>
      <dgm:spPr/>
    </dgm:pt>
    <dgm:pt modelId="{1D9B99D2-4B8E-44D5-8CD9-A97D84CC866A}" type="pres">
      <dgm:prSet presAssocID="{8B29B89A-F9E4-4CC0-8992-14EFA8939135}" presName="dummy" presStyleCnt="0"/>
      <dgm:spPr/>
    </dgm:pt>
    <dgm:pt modelId="{EE0CA916-E35E-4393-AB4D-12ED09537077}" type="pres">
      <dgm:prSet presAssocID="{225ED011-EFC7-47E7-AC59-9B0D6696A1AE}" presName="sibTrans" presStyleLbl="sibTrans2D1" presStyleIdx="4" presStyleCnt="7"/>
      <dgm:spPr/>
    </dgm:pt>
    <dgm:pt modelId="{A8E6F049-E194-4637-8EBC-C97EA395E8AA}" type="pres">
      <dgm:prSet presAssocID="{631FC4B2-935D-4048-A672-A2670F4CA9B1}" presName="node" presStyleLbl="node1" presStyleIdx="5" presStyleCnt="7" custScaleX="124734">
        <dgm:presLayoutVars>
          <dgm:bulletEnabled val="1"/>
        </dgm:presLayoutVars>
      </dgm:prSet>
      <dgm:spPr/>
    </dgm:pt>
    <dgm:pt modelId="{CFFA4885-BDEC-40B1-95A2-8527D9C0EB01}" type="pres">
      <dgm:prSet presAssocID="{631FC4B2-935D-4048-A672-A2670F4CA9B1}" presName="dummy" presStyleCnt="0"/>
      <dgm:spPr/>
    </dgm:pt>
    <dgm:pt modelId="{1844C565-7790-4F0A-81E4-3C996EDD4A17}" type="pres">
      <dgm:prSet presAssocID="{2ABBB152-2971-4B44-B605-54E8257F0E6E}" presName="sibTrans" presStyleLbl="sibTrans2D1" presStyleIdx="5" presStyleCnt="7"/>
      <dgm:spPr/>
    </dgm:pt>
    <dgm:pt modelId="{63D519B9-461F-4B8D-B198-7709BFD55499}" type="pres">
      <dgm:prSet presAssocID="{B2BB164A-C8CA-41D3-8D38-31E1E11BD017}" presName="node" presStyleLbl="node1" presStyleIdx="6" presStyleCnt="7" custScaleX="161885">
        <dgm:presLayoutVars>
          <dgm:bulletEnabled val="1"/>
        </dgm:presLayoutVars>
      </dgm:prSet>
      <dgm:spPr/>
    </dgm:pt>
    <dgm:pt modelId="{B1B3FF63-C7D6-4A76-94BC-FA8FB0BC8D77}" type="pres">
      <dgm:prSet presAssocID="{B2BB164A-C8CA-41D3-8D38-31E1E11BD017}" presName="dummy" presStyleCnt="0"/>
      <dgm:spPr/>
    </dgm:pt>
    <dgm:pt modelId="{D13A5C8D-4105-474D-8183-FD293CA820E8}" type="pres">
      <dgm:prSet presAssocID="{70EADD3F-7E3A-4C46-BDCE-53DF24C6A471}" presName="sibTrans" presStyleLbl="sibTrans2D1" presStyleIdx="6" presStyleCnt="7"/>
      <dgm:spPr/>
    </dgm:pt>
  </dgm:ptLst>
  <dgm:cxnLst>
    <dgm:cxn modelId="{B7264809-8258-4547-AB10-DB6F73D34C0E}" srcId="{10112422-11BE-4E0E-9282-344C1D32925D}" destId="{8B29B89A-F9E4-4CC0-8992-14EFA8939135}" srcOrd="4" destOrd="0" parTransId="{07774879-1338-43F5-BDCA-6BC2DED47E33}" sibTransId="{225ED011-EFC7-47E7-AC59-9B0D6696A1AE}"/>
    <dgm:cxn modelId="{6D8F9516-940E-4FF2-B594-3D4315E1D8F1}" srcId="{896D7E6E-9F5F-48F9-8D21-3A4B78CC2959}" destId="{10112422-11BE-4E0E-9282-344C1D32925D}" srcOrd="0" destOrd="0" parTransId="{4CC387B3-0B1E-45A0-90ED-CC5F2B2EAEC3}" sibTransId="{EED1CA36-BD56-44E7-936E-EA7D0292AA94}"/>
    <dgm:cxn modelId="{78CC8618-A69A-48EE-8AB3-58028B9A58FE}" type="presOf" srcId="{631FC4B2-935D-4048-A672-A2670F4CA9B1}" destId="{A8E6F049-E194-4637-8EBC-C97EA395E8AA}" srcOrd="0" destOrd="0" presId="urn:microsoft.com/office/officeart/2005/8/layout/radial6"/>
    <dgm:cxn modelId="{2D1A741C-C838-4190-B866-7FB5417BADFD}" type="presOf" srcId="{87EFDD3B-1F64-4D43-A389-49D1B1364751}" destId="{3893ADD6-8784-4FE9-AEBF-4CB247E0D410}" srcOrd="0" destOrd="0" presId="urn:microsoft.com/office/officeart/2005/8/layout/radial6"/>
    <dgm:cxn modelId="{2ABCCA2D-4964-4477-AC41-59049060F983}" srcId="{10112422-11BE-4E0E-9282-344C1D32925D}" destId="{B2BB164A-C8CA-41D3-8D38-31E1E11BD017}" srcOrd="6" destOrd="0" parTransId="{E4DBDC58-8882-4C23-9837-022700D25C5D}" sibTransId="{70EADD3F-7E3A-4C46-BDCE-53DF24C6A471}"/>
    <dgm:cxn modelId="{B0C3B031-73BD-4C40-BA71-A3D220EBC5D4}" srcId="{896D7E6E-9F5F-48F9-8D21-3A4B78CC2959}" destId="{19667673-EACA-4DB3-A48B-04AC406965A3}" srcOrd="1" destOrd="0" parTransId="{E521BFFA-E1EE-4B25-892D-52D6DDAFC96B}" sibTransId="{E1A23AA5-E758-4780-9415-AB80B8DE36FF}"/>
    <dgm:cxn modelId="{27B5E636-3B5F-4B63-8E54-68FFCF38A473}" type="presOf" srcId="{03018DD4-B4DE-4002-B9E3-41D5856BD6CC}" destId="{E8465B91-1C8F-4020-83CF-82A91BB212DC}" srcOrd="0" destOrd="0" presId="urn:microsoft.com/office/officeart/2005/8/layout/radial6"/>
    <dgm:cxn modelId="{CAB34D3C-66D1-4858-B814-EC98B28733A4}" type="presOf" srcId="{225ED011-EFC7-47E7-AC59-9B0D6696A1AE}" destId="{EE0CA916-E35E-4393-AB4D-12ED09537077}" srcOrd="0" destOrd="0" presId="urn:microsoft.com/office/officeart/2005/8/layout/radial6"/>
    <dgm:cxn modelId="{7494C33F-64B8-4EA7-8AE8-BDEF56DE2635}" srcId="{10112422-11BE-4E0E-9282-344C1D32925D}" destId="{A8AECD15-C39A-450C-A68C-5E4FC5B00544}" srcOrd="1" destOrd="0" parTransId="{5D96E72B-CADF-4B45-8023-CD585F2CBCAF}" sibTransId="{83116673-F5DD-4AE7-B2EE-C888456429C3}"/>
    <dgm:cxn modelId="{9CE1E662-6FD0-46A8-9F8A-8D7C9BD84471}" srcId="{10112422-11BE-4E0E-9282-344C1D32925D}" destId="{7E64CFEF-1A85-48AD-BC48-6617593AD6FB}" srcOrd="0" destOrd="0" parTransId="{A2951638-E23B-47EA-B019-6EDBDFB855B4}" sibTransId="{8527059A-7517-4BC7-AABE-55F21415C37B}"/>
    <dgm:cxn modelId="{5316AF6A-2CAF-459B-9075-34F63CA233DD}" type="presOf" srcId="{8B29B89A-F9E4-4CC0-8992-14EFA8939135}" destId="{DD69A1EB-3B9F-49D4-B0CC-F9BE42E1BCB5}" srcOrd="0" destOrd="0" presId="urn:microsoft.com/office/officeart/2005/8/layout/radial6"/>
    <dgm:cxn modelId="{161F5A56-7248-4463-8CCA-F24A8984BB78}" type="presOf" srcId="{70EADD3F-7E3A-4C46-BDCE-53DF24C6A471}" destId="{D13A5C8D-4105-474D-8183-FD293CA820E8}" srcOrd="0" destOrd="0" presId="urn:microsoft.com/office/officeart/2005/8/layout/radial6"/>
    <dgm:cxn modelId="{0FED2698-84DD-4F5F-AFFD-4181B621ADAB}" srcId="{10112422-11BE-4E0E-9282-344C1D32925D}" destId="{826D9072-7658-4C8E-BFA0-7C80ADBACF7E}" srcOrd="2" destOrd="0" parTransId="{B437F469-C1DA-44C9-92DD-C0F4554EC84C}" sibTransId="{ADAD830F-99A2-43AE-AA4C-E375CC54F6E0}"/>
    <dgm:cxn modelId="{E68A559B-86CB-44F4-9F71-08532710C58D}" type="presOf" srcId="{826D9072-7658-4C8E-BFA0-7C80ADBACF7E}" destId="{76941817-CE15-4ADC-8A5B-DDA6B2F465B7}" srcOrd="0" destOrd="0" presId="urn:microsoft.com/office/officeart/2005/8/layout/radial6"/>
    <dgm:cxn modelId="{EFEA90A6-7C98-414E-A9B8-9DA5E7FAAFFF}" type="presOf" srcId="{ADAD830F-99A2-43AE-AA4C-E375CC54F6E0}" destId="{855B7E19-02BD-4ED4-85A6-A26247AD386E}" srcOrd="0" destOrd="0" presId="urn:microsoft.com/office/officeart/2005/8/layout/radial6"/>
    <dgm:cxn modelId="{FE9ED6B9-F547-4E6E-A1C7-3E0064BBDB1F}" type="presOf" srcId="{83116673-F5DD-4AE7-B2EE-C888456429C3}" destId="{D35C4B9D-440A-496B-A2BC-1E32C4D2B8EC}" srcOrd="0" destOrd="0" presId="urn:microsoft.com/office/officeart/2005/8/layout/radial6"/>
    <dgm:cxn modelId="{9D8BA9C3-6C3E-4D55-A6B5-33705E07DC43}" type="presOf" srcId="{2ABBB152-2971-4B44-B605-54E8257F0E6E}" destId="{1844C565-7790-4F0A-81E4-3C996EDD4A17}" srcOrd="0" destOrd="0" presId="urn:microsoft.com/office/officeart/2005/8/layout/radial6"/>
    <dgm:cxn modelId="{5F7E65CC-938D-49C1-805F-59297632A86C}" type="presOf" srcId="{896D7E6E-9F5F-48F9-8D21-3A4B78CC2959}" destId="{EB1BBBD0-DDBE-46DA-94D6-3FEA7E817947}" srcOrd="0" destOrd="0" presId="urn:microsoft.com/office/officeart/2005/8/layout/radial6"/>
    <dgm:cxn modelId="{A989A0CC-736E-4B5A-8279-88E8FDA64E2A}" type="presOf" srcId="{B2BB164A-C8CA-41D3-8D38-31E1E11BD017}" destId="{63D519B9-461F-4B8D-B198-7709BFD55499}" srcOrd="0" destOrd="0" presId="urn:microsoft.com/office/officeart/2005/8/layout/radial6"/>
    <dgm:cxn modelId="{2812B1D7-0276-46D4-AA3E-4D66F43977CC}" type="presOf" srcId="{A8AECD15-C39A-450C-A68C-5E4FC5B00544}" destId="{06912DB9-D74B-4891-90C5-1EF6C1249461}" srcOrd="0" destOrd="0" presId="urn:microsoft.com/office/officeart/2005/8/layout/radial6"/>
    <dgm:cxn modelId="{CA4280DC-6C07-46FA-825D-5A087CD8CFFF}" type="presOf" srcId="{10112422-11BE-4E0E-9282-344C1D32925D}" destId="{234B2DC0-42D9-4A62-9752-CB732FE2581C}" srcOrd="0" destOrd="0" presId="urn:microsoft.com/office/officeart/2005/8/layout/radial6"/>
    <dgm:cxn modelId="{0238E9E3-9D12-44EA-B2E8-544E97EDCB00}" type="presOf" srcId="{8527059A-7517-4BC7-AABE-55F21415C37B}" destId="{F9CAFEC3-B9CD-4268-910A-95080848E47A}" srcOrd="0" destOrd="0" presId="urn:microsoft.com/office/officeart/2005/8/layout/radial6"/>
    <dgm:cxn modelId="{F7FEA6E9-7CEE-4671-817F-56288D4F8590}" type="presOf" srcId="{7E64CFEF-1A85-48AD-BC48-6617593AD6FB}" destId="{B64B4CA5-0CFE-474A-A1BE-6230D2B0CB13}" srcOrd="0" destOrd="0" presId="urn:microsoft.com/office/officeart/2005/8/layout/radial6"/>
    <dgm:cxn modelId="{1F04B7FD-30EB-4E77-A6CF-9F794CC00467}" srcId="{10112422-11BE-4E0E-9282-344C1D32925D}" destId="{03018DD4-B4DE-4002-B9E3-41D5856BD6CC}" srcOrd="3" destOrd="0" parTransId="{CB693E30-F451-492C-864B-C0B7DFB9A360}" sibTransId="{87EFDD3B-1F64-4D43-A389-49D1B1364751}"/>
    <dgm:cxn modelId="{C6CD40FF-015D-4B47-B48E-16FC6ACFF895}" srcId="{10112422-11BE-4E0E-9282-344C1D32925D}" destId="{631FC4B2-935D-4048-A672-A2670F4CA9B1}" srcOrd="5" destOrd="0" parTransId="{728114B1-659B-4E18-809B-CEB3DDEE6DDF}" sibTransId="{2ABBB152-2971-4B44-B605-54E8257F0E6E}"/>
    <dgm:cxn modelId="{5416C480-9CBD-4781-9EC9-4BD2C0F1B887}" type="presParOf" srcId="{EB1BBBD0-DDBE-46DA-94D6-3FEA7E817947}" destId="{234B2DC0-42D9-4A62-9752-CB732FE2581C}" srcOrd="0" destOrd="0" presId="urn:microsoft.com/office/officeart/2005/8/layout/radial6"/>
    <dgm:cxn modelId="{7131EB16-39C7-49B7-840A-2F4B295D8B62}" type="presParOf" srcId="{EB1BBBD0-DDBE-46DA-94D6-3FEA7E817947}" destId="{B64B4CA5-0CFE-474A-A1BE-6230D2B0CB13}" srcOrd="1" destOrd="0" presId="urn:microsoft.com/office/officeart/2005/8/layout/radial6"/>
    <dgm:cxn modelId="{C0A47C2E-B187-407B-AFA2-F7894B6BF606}" type="presParOf" srcId="{EB1BBBD0-DDBE-46DA-94D6-3FEA7E817947}" destId="{E257CC60-AF8F-49BF-88CD-B16CBAF49F68}" srcOrd="2" destOrd="0" presId="urn:microsoft.com/office/officeart/2005/8/layout/radial6"/>
    <dgm:cxn modelId="{2743F69C-7DAF-46C8-8C43-1C63E9C7B5A0}" type="presParOf" srcId="{EB1BBBD0-DDBE-46DA-94D6-3FEA7E817947}" destId="{F9CAFEC3-B9CD-4268-910A-95080848E47A}" srcOrd="3" destOrd="0" presId="urn:microsoft.com/office/officeart/2005/8/layout/radial6"/>
    <dgm:cxn modelId="{F6AAA25D-6CD3-46A5-9B77-40325D26B5FE}" type="presParOf" srcId="{EB1BBBD0-DDBE-46DA-94D6-3FEA7E817947}" destId="{06912DB9-D74B-4891-90C5-1EF6C1249461}" srcOrd="4" destOrd="0" presId="urn:microsoft.com/office/officeart/2005/8/layout/radial6"/>
    <dgm:cxn modelId="{6165F111-2EDC-4F62-AEC5-D8182FD656CF}" type="presParOf" srcId="{EB1BBBD0-DDBE-46DA-94D6-3FEA7E817947}" destId="{5413542C-D93B-4906-A6A1-F9419EA9531D}" srcOrd="5" destOrd="0" presId="urn:microsoft.com/office/officeart/2005/8/layout/radial6"/>
    <dgm:cxn modelId="{EECCF728-2F0A-4674-95CF-8EE489739718}" type="presParOf" srcId="{EB1BBBD0-DDBE-46DA-94D6-3FEA7E817947}" destId="{D35C4B9D-440A-496B-A2BC-1E32C4D2B8EC}" srcOrd="6" destOrd="0" presId="urn:microsoft.com/office/officeart/2005/8/layout/radial6"/>
    <dgm:cxn modelId="{FAA4415C-2C86-4849-91B1-AC1083BC3548}" type="presParOf" srcId="{EB1BBBD0-DDBE-46DA-94D6-3FEA7E817947}" destId="{76941817-CE15-4ADC-8A5B-DDA6B2F465B7}" srcOrd="7" destOrd="0" presId="urn:microsoft.com/office/officeart/2005/8/layout/radial6"/>
    <dgm:cxn modelId="{90F70C5A-755D-41F8-B560-58E0F8E23DC4}" type="presParOf" srcId="{EB1BBBD0-DDBE-46DA-94D6-3FEA7E817947}" destId="{A9288379-FB06-46CE-AE4F-0A7A7E906729}" srcOrd="8" destOrd="0" presId="urn:microsoft.com/office/officeart/2005/8/layout/radial6"/>
    <dgm:cxn modelId="{5BB621BE-8924-44E7-B8B1-1B36FD761B5E}" type="presParOf" srcId="{EB1BBBD0-DDBE-46DA-94D6-3FEA7E817947}" destId="{855B7E19-02BD-4ED4-85A6-A26247AD386E}" srcOrd="9" destOrd="0" presId="urn:microsoft.com/office/officeart/2005/8/layout/radial6"/>
    <dgm:cxn modelId="{4CBD3E40-43F7-4363-A241-6CA6A84F5459}" type="presParOf" srcId="{EB1BBBD0-DDBE-46DA-94D6-3FEA7E817947}" destId="{E8465B91-1C8F-4020-83CF-82A91BB212DC}" srcOrd="10" destOrd="0" presId="urn:microsoft.com/office/officeart/2005/8/layout/radial6"/>
    <dgm:cxn modelId="{90F8BE63-9381-4E62-B499-9B58372D9829}" type="presParOf" srcId="{EB1BBBD0-DDBE-46DA-94D6-3FEA7E817947}" destId="{09783A4C-7973-4824-B896-AFE4C303DA82}" srcOrd="11" destOrd="0" presId="urn:microsoft.com/office/officeart/2005/8/layout/radial6"/>
    <dgm:cxn modelId="{90839715-606B-46EF-B2B7-D798E2DE771F}" type="presParOf" srcId="{EB1BBBD0-DDBE-46DA-94D6-3FEA7E817947}" destId="{3893ADD6-8784-4FE9-AEBF-4CB247E0D410}" srcOrd="12" destOrd="0" presId="urn:microsoft.com/office/officeart/2005/8/layout/radial6"/>
    <dgm:cxn modelId="{0CD042EC-85D5-4EE1-AC3E-CD7604D4CCB9}" type="presParOf" srcId="{EB1BBBD0-DDBE-46DA-94D6-3FEA7E817947}" destId="{DD69A1EB-3B9F-49D4-B0CC-F9BE42E1BCB5}" srcOrd="13" destOrd="0" presId="urn:microsoft.com/office/officeart/2005/8/layout/radial6"/>
    <dgm:cxn modelId="{BA7F8DCF-7ADE-405E-85F7-7BB9EA3299DA}" type="presParOf" srcId="{EB1BBBD0-DDBE-46DA-94D6-3FEA7E817947}" destId="{1D9B99D2-4B8E-44D5-8CD9-A97D84CC866A}" srcOrd="14" destOrd="0" presId="urn:microsoft.com/office/officeart/2005/8/layout/radial6"/>
    <dgm:cxn modelId="{C554B668-D570-41B0-9ABF-C9D1CB40F4F1}" type="presParOf" srcId="{EB1BBBD0-DDBE-46DA-94D6-3FEA7E817947}" destId="{EE0CA916-E35E-4393-AB4D-12ED09537077}" srcOrd="15" destOrd="0" presId="urn:microsoft.com/office/officeart/2005/8/layout/radial6"/>
    <dgm:cxn modelId="{27B476B8-134D-44B3-85C3-C505A648741B}" type="presParOf" srcId="{EB1BBBD0-DDBE-46DA-94D6-3FEA7E817947}" destId="{A8E6F049-E194-4637-8EBC-C97EA395E8AA}" srcOrd="16" destOrd="0" presId="urn:microsoft.com/office/officeart/2005/8/layout/radial6"/>
    <dgm:cxn modelId="{EAA40B9D-E4C0-4CA2-807D-C15CA2F9E2D2}" type="presParOf" srcId="{EB1BBBD0-DDBE-46DA-94D6-3FEA7E817947}" destId="{CFFA4885-BDEC-40B1-95A2-8527D9C0EB01}" srcOrd="17" destOrd="0" presId="urn:microsoft.com/office/officeart/2005/8/layout/radial6"/>
    <dgm:cxn modelId="{73921441-CAD4-49EB-8DED-3BA2ACB39ED9}" type="presParOf" srcId="{EB1BBBD0-DDBE-46DA-94D6-3FEA7E817947}" destId="{1844C565-7790-4F0A-81E4-3C996EDD4A17}" srcOrd="18" destOrd="0" presId="urn:microsoft.com/office/officeart/2005/8/layout/radial6"/>
    <dgm:cxn modelId="{F479BD1A-6A00-4DEA-9469-184CBB790BB2}" type="presParOf" srcId="{EB1BBBD0-DDBE-46DA-94D6-3FEA7E817947}" destId="{63D519B9-461F-4B8D-B198-7709BFD55499}" srcOrd="19" destOrd="0" presId="urn:microsoft.com/office/officeart/2005/8/layout/radial6"/>
    <dgm:cxn modelId="{67226A67-54E7-4F43-8391-628AD7378BA3}" type="presParOf" srcId="{EB1BBBD0-DDBE-46DA-94D6-3FEA7E817947}" destId="{B1B3FF63-C7D6-4A76-94BC-FA8FB0BC8D77}" srcOrd="20" destOrd="0" presId="urn:microsoft.com/office/officeart/2005/8/layout/radial6"/>
    <dgm:cxn modelId="{F1D4B627-27ED-4824-BFB4-A7BE1032F42B}" type="presParOf" srcId="{EB1BBBD0-DDBE-46DA-94D6-3FEA7E817947}" destId="{D13A5C8D-4105-474D-8183-FD293CA820E8}"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A5C8D-4105-474D-8183-FD293CA820E8}">
      <dsp:nvSpPr>
        <dsp:cNvPr id="0" name=""/>
        <dsp:cNvSpPr/>
      </dsp:nvSpPr>
      <dsp:spPr>
        <a:xfrm>
          <a:off x="302146" y="474140"/>
          <a:ext cx="3502845" cy="3502845"/>
        </a:xfrm>
        <a:prstGeom prst="blockArc">
          <a:avLst>
            <a:gd name="adj1" fmla="val 13114286"/>
            <a:gd name="adj2" fmla="val 16200000"/>
            <a:gd name="adj3" fmla="val 3889"/>
          </a:avLst>
        </a:prstGeom>
        <a:solidFill>
          <a:schemeClr val="accent4">
            <a:hueOff val="-911834"/>
            <a:satOff val="-4605"/>
            <a:lumOff val="-64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44C565-7790-4F0A-81E4-3C996EDD4A17}">
      <dsp:nvSpPr>
        <dsp:cNvPr id="0" name=""/>
        <dsp:cNvSpPr/>
      </dsp:nvSpPr>
      <dsp:spPr>
        <a:xfrm>
          <a:off x="302146" y="474140"/>
          <a:ext cx="3502845" cy="3502845"/>
        </a:xfrm>
        <a:prstGeom prst="blockArc">
          <a:avLst>
            <a:gd name="adj1" fmla="val 10028571"/>
            <a:gd name="adj2" fmla="val 13114286"/>
            <a:gd name="adj3" fmla="val 3889"/>
          </a:avLst>
        </a:prstGeom>
        <a:solidFill>
          <a:schemeClr val="accent4">
            <a:hueOff val="-759862"/>
            <a:satOff val="-3838"/>
            <a:lumOff val="-53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0CA916-E35E-4393-AB4D-12ED09537077}">
      <dsp:nvSpPr>
        <dsp:cNvPr id="0" name=""/>
        <dsp:cNvSpPr/>
      </dsp:nvSpPr>
      <dsp:spPr>
        <a:xfrm>
          <a:off x="302146" y="474140"/>
          <a:ext cx="3502845" cy="3502845"/>
        </a:xfrm>
        <a:prstGeom prst="blockArc">
          <a:avLst>
            <a:gd name="adj1" fmla="val 6942857"/>
            <a:gd name="adj2" fmla="val 10028571"/>
            <a:gd name="adj3" fmla="val 3889"/>
          </a:avLst>
        </a:prstGeom>
        <a:solidFill>
          <a:schemeClr val="accent4">
            <a:hueOff val="-607889"/>
            <a:satOff val="-3070"/>
            <a:lumOff val="-431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93ADD6-8784-4FE9-AEBF-4CB247E0D410}">
      <dsp:nvSpPr>
        <dsp:cNvPr id="0" name=""/>
        <dsp:cNvSpPr/>
      </dsp:nvSpPr>
      <dsp:spPr>
        <a:xfrm>
          <a:off x="306517" y="476252"/>
          <a:ext cx="3502845" cy="3502845"/>
        </a:xfrm>
        <a:prstGeom prst="blockArc">
          <a:avLst>
            <a:gd name="adj1" fmla="val 3806443"/>
            <a:gd name="adj2" fmla="val 6952576"/>
            <a:gd name="adj3" fmla="val 3889"/>
          </a:avLst>
        </a:prstGeom>
        <a:solidFill>
          <a:schemeClr val="accent4">
            <a:hueOff val="-455917"/>
            <a:satOff val="-2303"/>
            <a:lumOff val="-32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5B7E19-02BD-4ED4-85A6-A26247AD386E}">
      <dsp:nvSpPr>
        <dsp:cNvPr id="0" name=""/>
        <dsp:cNvSpPr/>
      </dsp:nvSpPr>
      <dsp:spPr>
        <a:xfrm>
          <a:off x="301044" y="479001"/>
          <a:ext cx="3502845" cy="3502845"/>
        </a:xfrm>
        <a:prstGeom prst="blockArc">
          <a:avLst>
            <a:gd name="adj1" fmla="val 761451"/>
            <a:gd name="adj2" fmla="val 3794183"/>
            <a:gd name="adj3" fmla="val 3889"/>
          </a:avLst>
        </a:prstGeom>
        <a:solidFill>
          <a:schemeClr val="accent4">
            <a:hueOff val="-303945"/>
            <a:satOff val="-1535"/>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5C4B9D-440A-496B-A2BC-1E32C4D2B8EC}">
      <dsp:nvSpPr>
        <dsp:cNvPr id="0" name=""/>
        <dsp:cNvSpPr/>
      </dsp:nvSpPr>
      <dsp:spPr>
        <a:xfrm>
          <a:off x="302146" y="474140"/>
          <a:ext cx="3502845" cy="3502845"/>
        </a:xfrm>
        <a:prstGeom prst="blockArc">
          <a:avLst>
            <a:gd name="adj1" fmla="val 19285714"/>
            <a:gd name="adj2" fmla="val 771429"/>
            <a:gd name="adj3" fmla="val 3889"/>
          </a:avLst>
        </a:prstGeom>
        <a:solidFill>
          <a:schemeClr val="accent4">
            <a:hueOff val="-151972"/>
            <a:satOff val="-768"/>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CAFEC3-B9CD-4268-910A-95080848E47A}">
      <dsp:nvSpPr>
        <dsp:cNvPr id="0" name=""/>
        <dsp:cNvSpPr/>
      </dsp:nvSpPr>
      <dsp:spPr>
        <a:xfrm>
          <a:off x="302146" y="474140"/>
          <a:ext cx="3502845" cy="3502845"/>
        </a:xfrm>
        <a:prstGeom prst="blockArc">
          <a:avLst>
            <a:gd name="adj1" fmla="val 16200000"/>
            <a:gd name="adj2" fmla="val 19285714"/>
            <a:gd name="adj3" fmla="val 388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4B2DC0-42D9-4A62-9752-CB732FE2581C}">
      <dsp:nvSpPr>
        <dsp:cNvPr id="0" name=""/>
        <dsp:cNvSpPr/>
      </dsp:nvSpPr>
      <dsp:spPr>
        <a:xfrm>
          <a:off x="1377859" y="1549853"/>
          <a:ext cx="1351418" cy="1351418"/>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CA" sz="1100" kern="1200"/>
            <a:t>Excellence in Execution </a:t>
          </a:r>
        </a:p>
      </dsp:txBody>
      <dsp:txXfrm>
        <a:off x="1575770" y="1747764"/>
        <a:ext cx="955596" cy="955596"/>
      </dsp:txXfrm>
    </dsp:sp>
    <dsp:sp modelId="{B64B4CA5-0CFE-474A-A1BE-6230D2B0CB13}">
      <dsp:nvSpPr>
        <dsp:cNvPr id="0" name=""/>
        <dsp:cNvSpPr/>
      </dsp:nvSpPr>
      <dsp:spPr>
        <a:xfrm>
          <a:off x="1346344" y="35199"/>
          <a:ext cx="1414449" cy="945993"/>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CA" sz="1100" kern="1200" dirty="0"/>
            <a:t>Strong Engagement</a:t>
          </a:r>
        </a:p>
      </dsp:txBody>
      <dsp:txXfrm>
        <a:off x="1553485" y="173736"/>
        <a:ext cx="1000167" cy="668919"/>
      </dsp:txXfrm>
    </dsp:sp>
    <dsp:sp modelId="{06912DB9-D74B-4891-90C5-1EF6C1249461}">
      <dsp:nvSpPr>
        <dsp:cNvPr id="0" name=""/>
        <dsp:cNvSpPr/>
      </dsp:nvSpPr>
      <dsp:spPr>
        <a:xfrm>
          <a:off x="2710443" y="681805"/>
          <a:ext cx="1371633" cy="945993"/>
        </a:xfrm>
        <a:prstGeom prst="ellipse">
          <a:avLst/>
        </a:prstGeom>
        <a:solidFill>
          <a:schemeClr val="accent4">
            <a:hueOff val="-151972"/>
            <a:satOff val="-768"/>
            <a:lumOff val="-107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CA" sz="1100" kern="1200"/>
            <a:t>Reinforce Culture</a:t>
          </a:r>
        </a:p>
      </dsp:txBody>
      <dsp:txXfrm>
        <a:off x="2911314" y="820342"/>
        <a:ext cx="969891" cy="668919"/>
      </dsp:txXfrm>
    </dsp:sp>
    <dsp:sp modelId="{76941817-CE15-4ADC-8A5B-DDA6B2F465B7}">
      <dsp:nvSpPr>
        <dsp:cNvPr id="0" name=""/>
        <dsp:cNvSpPr/>
      </dsp:nvSpPr>
      <dsp:spPr>
        <a:xfrm>
          <a:off x="2947348" y="2131566"/>
          <a:ext cx="1561059" cy="952293"/>
        </a:xfrm>
        <a:prstGeom prst="ellipse">
          <a:avLst/>
        </a:prstGeom>
        <a:solidFill>
          <a:schemeClr val="accent4">
            <a:hueOff val="-303945"/>
            <a:satOff val="-1535"/>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CA" sz="1100" kern="1200" dirty="0"/>
            <a:t>Celebrate Achievements</a:t>
          </a:r>
        </a:p>
      </dsp:txBody>
      <dsp:txXfrm>
        <a:off x="3175960" y="2271026"/>
        <a:ext cx="1103835" cy="673373"/>
      </dsp:txXfrm>
    </dsp:sp>
    <dsp:sp modelId="{E8465B91-1C8F-4020-83CF-82A91BB212DC}">
      <dsp:nvSpPr>
        <dsp:cNvPr id="0" name=""/>
        <dsp:cNvSpPr/>
      </dsp:nvSpPr>
      <dsp:spPr>
        <a:xfrm>
          <a:off x="2197349" y="3290816"/>
          <a:ext cx="1256931" cy="945993"/>
        </a:xfrm>
        <a:prstGeom prst="ellipse">
          <a:avLst/>
        </a:prstGeom>
        <a:solidFill>
          <a:schemeClr val="accent4">
            <a:hueOff val="-455917"/>
            <a:satOff val="-2303"/>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CA" sz="1100" kern="1200" dirty="0"/>
            <a:t>Ensure Rewards and Recognition </a:t>
          </a:r>
        </a:p>
      </dsp:txBody>
      <dsp:txXfrm>
        <a:off x="2381422" y="3429353"/>
        <a:ext cx="888785" cy="668919"/>
      </dsp:txXfrm>
    </dsp:sp>
    <dsp:sp modelId="{DD69A1EB-3B9F-49D4-B0CC-F9BE42E1BCB5}">
      <dsp:nvSpPr>
        <dsp:cNvPr id="0" name=""/>
        <dsp:cNvSpPr/>
      </dsp:nvSpPr>
      <dsp:spPr>
        <a:xfrm>
          <a:off x="681043" y="3299860"/>
          <a:ext cx="1254774" cy="945993"/>
        </a:xfrm>
        <a:prstGeom prst="ellipse">
          <a:avLst/>
        </a:prstGeom>
        <a:solidFill>
          <a:schemeClr val="accent4">
            <a:hueOff val="-607889"/>
            <a:satOff val="-3070"/>
            <a:lumOff val="-431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CA" sz="1100" kern="1200" dirty="0"/>
            <a:t>Integrate Strategy at all levels</a:t>
          </a:r>
        </a:p>
      </dsp:txBody>
      <dsp:txXfrm>
        <a:off x="864800" y="3438397"/>
        <a:ext cx="887260" cy="668919"/>
      </dsp:txXfrm>
    </dsp:sp>
    <dsp:sp modelId="{A8E6F049-E194-4637-8EBC-C97EA395E8AA}">
      <dsp:nvSpPr>
        <dsp:cNvPr id="0" name=""/>
        <dsp:cNvSpPr/>
      </dsp:nvSpPr>
      <dsp:spPr>
        <a:xfrm>
          <a:off x="-210727" y="2134716"/>
          <a:ext cx="1179975" cy="945993"/>
        </a:xfrm>
        <a:prstGeom prst="ellipse">
          <a:avLst/>
        </a:prstGeom>
        <a:solidFill>
          <a:schemeClr val="accent4">
            <a:hueOff val="-759862"/>
            <a:satOff val="-3838"/>
            <a:lumOff val="-539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CA" sz="1100" kern="1200" dirty="0"/>
            <a:t>Lead by Example</a:t>
          </a:r>
        </a:p>
      </dsp:txBody>
      <dsp:txXfrm>
        <a:off x="-37924" y="2273253"/>
        <a:ext cx="834369" cy="668919"/>
      </dsp:txXfrm>
    </dsp:sp>
    <dsp:sp modelId="{63D519B9-461F-4B8D-B198-7709BFD55499}">
      <dsp:nvSpPr>
        <dsp:cNvPr id="0" name=""/>
        <dsp:cNvSpPr/>
      </dsp:nvSpPr>
      <dsp:spPr>
        <a:xfrm>
          <a:off x="-54833" y="681805"/>
          <a:ext cx="1531421" cy="945993"/>
        </a:xfrm>
        <a:prstGeom prst="ellipse">
          <a:avLst/>
        </a:prstGeom>
        <a:solidFill>
          <a:schemeClr val="accent4">
            <a:hueOff val="-911834"/>
            <a:satOff val="-4605"/>
            <a:lumOff val="-6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CA" sz="1100" kern="1200" dirty="0"/>
            <a:t>Key Updates and Reporting </a:t>
          </a:r>
        </a:p>
      </dsp:txBody>
      <dsp:txXfrm>
        <a:off x="169438" y="820342"/>
        <a:ext cx="1082879" cy="66891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504F22-40EC-43BD-86C3-6C1C1676D8EF}"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3782E-6DEB-4564-8CA3-E69E09D154A3}" type="slidenum">
              <a:rPr lang="en-US" smtClean="0"/>
              <a:t>‹#›</a:t>
            </a:fld>
            <a:endParaRPr lang="en-US"/>
          </a:p>
        </p:txBody>
      </p:sp>
    </p:spTree>
    <p:extLst>
      <p:ext uri="{BB962C8B-B14F-4D97-AF65-F5344CB8AC3E}">
        <p14:creationId xmlns:p14="http://schemas.microsoft.com/office/powerpoint/2010/main" val="397178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504F22-40EC-43BD-86C3-6C1C1676D8EF}"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3782E-6DEB-4564-8CA3-E69E09D154A3}" type="slidenum">
              <a:rPr lang="en-US" smtClean="0"/>
              <a:t>‹#›</a:t>
            </a:fld>
            <a:endParaRPr lang="en-US"/>
          </a:p>
        </p:txBody>
      </p:sp>
    </p:spTree>
    <p:extLst>
      <p:ext uri="{BB962C8B-B14F-4D97-AF65-F5344CB8AC3E}">
        <p14:creationId xmlns:p14="http://schemas.microsoft.com/office/powerpoint/2010/main" val="392936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504F22-40EC-43BD-86C3-6C1C1676D8EF}"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3782E-6DEB-4564-8CA3-E69E09D154A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7699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504F22-40EC-43BD-86C3-6C1C1676D8EF}"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3782E-6DEB-4564-8CA3-E69E09D154A3}" type="slidenum">
              <a:rPr lang="en-US" smtClean="0"/>
              <a:t>‹#›</a:t>
            </a:fld>
            <a:endParaRPr lang="en-US"/>
          </a:p>
        </p:txBody>
      </p:sp>
    </p:spTree>
    <p:extLst>
      <p:ext uri="{BB962C8B-B14F-4D97-AF65-F5344CB8AC3E}">
        <p14:creationId xmlns:p14="http://schemas.microsoft.com/office/powerpoint/2010/main" val="2289024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504F22-40EC-43BD-86C3-6C1C1676D8EF}"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3782E-6DEB-4564-8CA3-E69E09D154A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80277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504F22-40EC-43BD-86C3-6C1C1676D8EF}"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3782E-6DEB-4564-8CA3-E69E09D154A3}" type="slidenum">
              <a:rPr lang="en-US" smtClean="0"/>
              <a:t>‹#›</a:t>
            </a:fld>
            <a:endParaRPr lang="en-US"/>
          </a:p>
        </p:txBody>
      </p:sp>
    </p:spTree>
    <p:extLst>
      <p:ext uri="{BB962C8B-B14F-4D97-AF65-F5344CB8AC3E}">
        <p14:creationId xmlns:p14="http://schemas.microsoft.com/office/powerpoint/2010/main" val="1404504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504F22-40EC-43BD-86C3-6C1C1676D8EF}"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3782E-6DEB-4564-8CA3-E69E09D154A3}" type="slidenum">
              <a:rPr lang="en-US" smtClean="0"/>
              <a:t>‹#›</a:t>
            </a:fld>
            <a:endParaRPr lang="en-US"/>
          </a:p>
        </p:txBody>
      </p:sp>
    </p:spTree>
    <p:extLst>
      <p:ext uri="{BB962C8B-B14F-4D97-AF65-F5344CB8AC3E}">
        <p14:creationId xmlns:p14="http://schemas.microsoft.com/office/powerpoint/2010/main" val="3222650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504F22-40EC-43BD-86C3-6C1C1676D8EF}"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3782E-6DEB-4564-8CA3-E69E09D154A3}" type="slidenum">
              <a:rPr lang="en-US" smtClean="0"/>
              <a:t>‹#›</a:t>
            </a:fld>
            <a:endParaRPr lang="en-US"/>
          </a:p>
        </p:txBody>
      </p:sp>
    </p:spTree>
    <p:extLst>
      <p:ext uri="{BB962C8B-B14F-4D97-AF65-F5344CB8AC3E}">
        <p14:creationId xmlns:p14="http://schemas.microsoft.com/office/powerpoint/2010/main" val="446783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504F22-40EC-43BD-86C3-6C1C1676D8EF}"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3782E-6DEB-4564-8CA3-E69E09D154A3}" type="slidenum">
              <a:rPr lang="en-US" smtClean="0"/>
              <a:t>‹#›</a:t>
            </a:fld>
            <a:endParaRPr lang="en-US"/>
          </a:p>
        </p:txBody>
      </p:sp>
    </p:spTree>
    <p:extLst>
      <p:ext uri="{BB962C8B-B14F-4D97-AF65-F5344CB8AC3E}">
        <p14:creationId xmlns:p14="http://schemas.microsoft.com/office/powerpoint/2010/main" val="1761139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504F22-40EC-43BD-86C3-6C1C1676D8EF}"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3782E-6DEB-4564-8CA3-E69E09D154A3}" type="slidenum">
              <a:rPr lang="en-US" smtClean="0"/>
              <a:t>‹#›</a:t>
            </a:fld>
            <a:endParaRPr lang="en-US"/>
          </a:p>
        </p:txBody>
      </p:sp>
    </p:spTree>
    <p:extLst>
      <p:ext uri="{BB962C8B-B14F-4D97-AF65-F5344CB8AC3E}">
        <p14:creationId xmlns:p14="http://schemas.microsoft.com/office/powerpoint/2010/main" val="3762041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504F22-40EC-43BD-86C3-6C1C1676D8EF}"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3782E-6DEB-4564-8CA3-E69E09D154A3}" type="slidenum">
              <a:rPr lang="en-US" smtClean="0"/>
              <a:t>‹#›</a:t>
            </a:fld>
            <a:endParaRPr lang="en-US"/>
          </a:p>
        </p:txBody>
      </p:sp>
    </p:spTree>
    <p:extLst>
      <p:ext uri="{BB962C8B-B14F-4D97-AF65-F5344CB8AC3E}">
        <p14:creationId xmlns:p14="http://schemas.microsoft.com/office/powerpoint/2010/main" val="424659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504F22-40EC-43BD-86C3-6C1C1676D8EF}" type="datetimeFigureOut">
              <a:rPr lang="en-US" smtClean="0"/>
              <a:t>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53782E-6DEB-4564-8CA3-E69E09D154A3}" type="slidenum">
              <a:rPr lang="en-US" smtClean="0"/>
              <a:t>‹#›</a:t>
            </a:fld>
            <a:endParaRPr lang="en-US"/>
          </a:p>
        </p:txBody>
      </p:sp>
    </p:spTree>
    <p:extLst>
      <p:ext uri="{BB962C8B-B14F-4D97-AF65-F5344CB8AC3E}">
        <p14:creationId xmlns:p14="http://schemas.microsoft.com/office/powerpoint/2010/main" val="312159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504F22-40EC-43BD-86C3-6C1C1676D8EF}" type="datetimeFigureOut">
              <a:rPr lang="en-US" smtClean="0"/>
              <a:t>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53782E-6DEB-4564-8CA3-E69E09D154A3}" type="slidenum">
              <a:rPr lang="en-US" smtClean="0"/>
              <a:t>‹#›</a:t>
            </a:fld>
            <a:endParaRPr lang="en-US"/>
          </a:p>
        </p:txBody>
      </p:sp>
    </p:spTree>
    <p:extLst>
      <p:ext uri="{BB962C8B-B14F-4D97-AF65-F5344CB8AC3E}">
        <p14:creationId xmlns:p14="http://schemas.microsoft.com/office/powerpoint/2010/main" val="413415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04F22-40EC-43BD-86C3-6C1C1676D8EF}" type="datetimeFigureOut">
              <a:rPr lang="en-US" smtClean="0"/>
              <a:t>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53782E-6DEB-4564-8CA3-E69E09D154A3}" type="slidenum">
              <a:rPr lang="en-US" smtClean="0"/>
              <a:t>‹#›</a:t>
            </a:fld>
            <a:endParaRPr lang="en-US"/>
          </a:p>
        </p:txBody>
      </p:sp>
    </p:spTree>
    <p:extLst>
      <p:ext uri="{BB962C8B-B14F-4D97-AF65-F5344CB8AC3E}">
        <p14:creationId xmlns:p14="http://schemas.microsoft.com/office/powerpoint/2010/main" val="2221445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504F22-40EC-43BD-86C3-6C1C1676D8EF}"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3782E-6DEB-4564-8CA3-E69E09D154A3}" type="slidenum">
              <a:rPr lang="en-US" smtClean="0"/>
              <a:t>‹#›</a:t>
            </a:fld>
            <a:endParaRPr lang="en-US"/>
          </a:p>
        </p:txBody>
      </p:sp>
    </p:spTree>
    <p:extLst>
      <p:ext uri="{BB962C8B-B14F-4D97-AF65-F5344CB8AC3E}">
        <p14:creationId xmlns:p14="http://schemas.microsoft.com/office/powerpoint/2010/main" val="110463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2504F22-40EC-43BD-86C3-6C1C1676D8EF}"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3782E-6DEB-4564-8CA3-E69E09D154A3}" type="slidenum">
              <a:rPr lang="en-US" smtClean="0"/>
              <a:t>‹#›</a:t>
            </a:fld>
            <a:endParaRPr lang="en-US"/>
          </a:p>
        </p:txBody>
      </p:sp>
    </p:spTree>
    <p:extLst>
      <p:ext uri="{BB962C8B-B14F-4D97-AF65-F5344CB8AC3E}">
        <p14:creationId xmlns:p14="http://schemas.microsoft.com/office/powerpoint/2010/main" val="390021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504F22-40EC-43BD-86C3-6C1C1676D8EF}" type="datetimeFigureOut">
              <a:rPr lang="en-US" smtClean="0"/>
              <a:t>1/10/2023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353782E-6DEB-4564-8CA3-E69E09D154A3}" type="slidenum">
              <a:rPr lang="en-US" smtClean="0"/>
              <a:t>‹#›</a:t>
            </a:fld>
            <a:endParaRPr lang="en-US"/>
          </a:p>
        </p:txBody>
      </p:sp>
    </p:spTree>
    <p:extLst>
      <p:ext uri="{BB962C8B-B14F-4D97-AF65-F5344CB8AC3E}">
        <p14:creationId xmlns:p14="http://schemas.microsoft.com/office/powerpoint/2010/main" val="3015644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7847" y="2404533"/>
            <a:ext cx="2901142" cy="1294631"/>
          </a:xfrm>
        </p:spPr>
        <p:txBody>
          <a:bodyPr/>
          <a:lstStyle/>
          <a:p>
            <a:pPr algn="ctr"/>
            <a:endParaRPr lang="en-US" dirty="0">
              <a:solidFill>
                <a:srgbClr val="0070C0"/>
              </a:solidFill>
            </a:endParaRPr>
          </a:p>
        </p:txBody>
      </p:sp>
      <p:sp>
        <p:nvSpPr>
          <p:cNvPr id="3" name="Subtitle 2"/>
          <p:cNvSpPr>
            <a:spLocks noGrp="1"/>
          </p:cNvSpPr>
          <p:nvPr>
            <p:ph type="subTitle" idx="1"/>
          </p:nvPr>
        </p:nvSpPr>
        <p:spPr>
          <a:xfrm>
            <a:off x="640080" y="4050833"/>
            <a:ext cx="8633923" cy="1096899"/>
          </a:xfrm>
        </p:spPr>
        <p:txBody>
          <a:bodyPr>
            <a:normAutofit/>
          </a:bodyPr>
          <a:lstStyle/>
          <a:p>
            <a:r>
              <a:rPr lang="en-US" sz="4400" dirty="0">
                <a:solidFill>
                  <a:srgbClr val="0070C0"/>
                </a:solidFill>
              </a:rPr>
              <a:t>Community Living Manitoulin</a:t>
            </a:r>
            <a:endParaRPr lang="en-US" sz="4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269" y="1105593"/>
            <a:ext cx="4389120" cy="2708217"/>
          </a:xfrm>
          <a:prstGeom prst="rect">
            <a:avLst/>
          </a:prstGeom>
        </p:spPr>
      </p:pic>
    </p:spTree>
    <p:extLst>
      <p:ext uri="{BB962C8B-B14F-4D97-AF65-F5344CB8AC3E}">
        <p14:creationId xmlns:p14="http://schemas.microsoft.com/office/powerpoint/2010/main" val="2322703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70C0"/>
                </a:solidFill>
              </a:rPr>
              <a:t>Strategic Plan 2022-2025</a:t>
            </a:r>
          </a:p>
        </p:txBody>
      </p:sp>
      <p:pic>
        <p:nvPicPr>
          <p:cNvPr id="6" name="Content Placeholder 5"/>
          <p:cNvPicPr>
            <a:picLocks noGrp="1" noChangeAspect="1"/>
          </p:cNvPicPr>
          <p:nvPr>
            <p:ph idx="1"/>
          </p:nvPr>
        </p:nvPicPr>
        <p:blipFill>
          <a:blip r:embed="rId2"/>
          <a:stretch>
            <a:fillRect/>
          </a:stretch>
        </p:blipFill>
        <p:spPr>
          <a:xfrm>
            <a:off x="1620983" y="1442368"/>
            <a:ext cx="6691744" cy="4599658"/>
          </a:xfrm>
          <a:prstGeom prst="rect">
            <a:avLst/>
          </a:prstGeom>
        </p:spPr>
      </p:pic>
    </p:spTree>
    <p:extLst>
      <p:ext uri="{BB962C8B-B14F-4D97-AF65-F5344CB8AC3E}">
        <p14:creationId xmlns:p14="http://schemas.microsoft.com/office/powerpoint/2010/main" val="1235147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70C0"/>
                </a:solidFill>
              </a:rPr>
              <a:t>Creation of strategic plan </a:t>
            </a:r>
          </a:p>
        </p:txBody>
      </p:sp>
      <p:pic>
        <p:nvPicPr>
          <p:cNvPr id="4" name="Content Placeholder 3" descr="Teamwork | A word cloud featuring &quot;Teamwork&quot;. Would apprecia… | Flick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9279" y="1270001"/>
            <a:ext cx="6793448" cy="2661920"/>
          </a:xfrm>
        </p:spPr>
      </p:pic>
      <p:sp>
        <p:nvSpPr>
          <p:cNvPr id="11" name="TextBox 10"/>
          <p:cNvSpPr txBox="1"/>
          <p:nvPr/>
        </p:nvSpPr>
        <p:spPr>
          <a:xfrm>
            <a:off x="565265" y="4538748"/>
            <a:ext cx="2610197" cy="1600438"/>
          </a:xfrm>
          <a:prstGeom prst="rect">
            <a:avLst/>
          </a:prstGeom>
          <a:noFill/>
        </p:spPr>
        <p:txBody>
          <a:bodyPr wrap="square" rtlCol="0">
            <a:spAutoFit/>
          </a:bodyPr>
          <a:lstStyle/>
          <a:p>
            <a:pPr algn="ctr"/>
            <a:r>
              <a:rPr lang="en-US" sz="1400" b="1" dirty="0">
                <a:solidFill>
                  <a:srgbClr val="0070C0"/>
                </a:solidFill>
              </a:rPr>
              <a:t>Understanding current state </a:t>
            </a:r>
          </a:p>
          <a:p>
            <a:pPr marL="285750" indent="-285750" algn="ctr">
              <a:buFont typeface="Wingdings" panose="05000000000000000000" pitchFamily="2" charset="2"/>
              <a:buChar char="ü"/>
            </a:pPr>
            <a:r>
              <a:rPr lang="en-US" sz="1400" dirty="0">
                <a:solidFill>
                  <a:schemeClr val="accent1"/>
                </a:solidFill>
              </a:rPr>
              <a:t>Review reports, data and legislation plans</a:t>
            </a:r>
          </a:p>
          <a:p>
            <a:pPr marL="285750" indent="-285750" algn="ctr">
              <a:buFont typeface="Wingdings" panose="05000000000000000000" pitchFamily="2" charset="2"/>
              <a:buChar char="ü"/>
            </a:pPr>
            <a:r>
              <a:rPr lang="en-US" sz="1400" dirty="0">
                <a:solidFill>
                  <a:schemeClr val="accent1"/>
                </a:solidFill>
              </a:rPr>
              <a:t>Identify organizational and system trends</a:t>
            </a:r>
          </a:p>
          <a:p>
            <a:pPr marL="285750" indent="-285750" algn="ctr">
              <a:buFont typeface="Wingdings" panose="05000000000000000000" pitchFamily="2" charset="2"/>
              <a:buChar char="ü"/>
            </a:pPr>
            <a:r>
              <a:rPr lang="en-US" sz="1400" dirty="0">
                <a:solidFill>
                  <a:schemeClr val="accent1"/>
                </a:solidFill>
              </a:rPr>
              <a:t>Clarify mission, vision and values</a:t>
            </a:r>
          </a:p>
        </p:txBody>
      </p:sp>
      <p:sp>
        <p:nvSpPr>
          <p:cNvPr id="13" name="TextBox 12"/>
          <p:cNvSpPr txBox="1"/>
          <p:nvPr/>
        </p:nvSpPr>
        <p:spPr>
          <a:xfrm>
            <a:off x="3574472" y="4646469"/>
            <a:ext cx="2319251" cy="1384995"/>
          </a:xfrm>
          <a:prstGeom prst="rect">
            <a:avLst/>
          </a:prstGeom>
          <a:noFill/>
        </p:spPr>
        <p:txBody>
          <a:bodyPr wrap="square" rtlCol="0">
            <a:spAutoFit/>
          </a:bodyPr>
          <a:lstStyle/>
          <a:p>
            <a:pPr algn="ctr"/>
            <a:r>
              <a:rPr lang="en-US" sz="1400" dirty="0">
                <a:solidFill>
                  <a:srgbClr val="0070C0"/>
                </a:solidFill>
              </a:rPr>
              <a:t>Input from Stakeholders</a:t>
            </a:r>
          </a:p>
          <a:p>
            <a:pPr algn="ctr"/>
            <a:r>
              <a:rPr lang="en-US" sz="1400" dirty="0">
                <a:solidFill>
                  <a:schemeClr val="accent1"/>
                </a:solidFill>
              </a:rPr>
              <a:t>Engagement through survey. Participants included Individuals and families, staff, board members, and partners</a:t>
            </a:r>
          </a:p>
        </p:txBody>
      </p:sp>
      <p:sp>
        <p:nvSpPr>
          <p:cNvPr id="14" name="TextBox 13"/>
          <p:cNvSpPr txBox="1"/>
          <p:nvPr/>
        </p:nvSpPr>
        <p:spPr>
          <a:xfrm>
            <a:off x="6234545" y="4646469"/>
            <a:ext cx="2743200" cy="2492990"/>
          </a:xfrm>
          <a:prstGeom prst="rect">
            <a:avLst/>
          </a:prstGeom>
          <a:noFill/>
        </p:spPr>
        <p:txBody>
          <a:bodyPr wrap="square" rtlCol="0">
            <a:spAutoFit/>
          </a:bodyPr>
          <a:lstStyle/>
          <a:p>
            <a:r>
              <a:rPr lang="en-US" sz="1400" dirty="0">
                <a:solidFill>
                  <a:srgbClr val="0070C0"/>
                </a:solidFill>
              </a:rPr>
              <a:t>Plot a course forward</a:t>
            </a:r>
          </a:p>
          <a:p>
            <a:pPr marL="285750" indent="-285750">
              <a:buFont typeface="Wingdings" panose="05000000000000000000" pitchFamily="2" charset="2"/>
              <a:buChar char="ü"/>
            </a:pPr>
            <a:r>
              <a:rPr lang="en-US" sz="1400" dirty="0">
                <a:solidFill>
                  <a:schemeClr val="accent1"/>
                </a:solidFill>
              </a:rPr>
              <a:t>Reaffirm mission and vision</a:t>
            </a:r>
          </a:p>
          <a:p>
            <a:pPr marL="285750" indent="-285750">
              <a:buFont typeface="Wingdings" panose="05000000000000000000" pitchFamily="2" charset="2"/>
              <a:buChar char="ü"/>
            </a:pPr>
            <a:r>
              <a:rPr lang="en-US" sz="1400" dirty="0">
                <a:solidFill>
                  <a:schemeClr val="accent1"/>
                </a:solidFill>
              </a:rPr>
              <a:t>Identify areas of strength, growth, opportunity and risk</a:t>
            </a:r>
          </a:p>
          <a:p>
            <a:pPr marL="285750" indent="-285750">
              <a:buFont typeface="Wingdings" panose="05000000000000000000" pitchFamily="2" charset="2"/>
              <a:buChar char="ü"/>
            </a:pPr>
            <a:r>
              <a:rPr lang="en-US" sz="1400" dirty="0">
                <a:solidFill>
                  <a:schemeClr val="accent1"/>
                </a:solidFill>
              </a:rPr>
              <a:t>Create engagement strategy for all stakeholders</a:t>
            </a:r>
          </a:p>
          <a:p>
            <a:endParaRPr lang="en-US" dirty="0"/>
          </a:p>
          <a:p>
            <a:endParaRPr lang="en-US" dirty="0"/>
          </a:p>
          <a:p>
            <a:endParaRPr lang="en-US" dirty="0"/>
          </a:p>
        </p:txBody>
      </p:sp>
    </p:spTree>
    <p:extLst>
      <p:ext uri="{BB962C8B-B14F-4D97-AF65-F5344CB8AC3E}">
        <p14:creationId xmlns:p14="http://schemas.microsoft.com/office/powerpoint/2010/main" val="132147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083724"/>
          </a:xfrm>
        </p:spPr>
        <p:txBody>
          <a:bodyPr>
            <a:normAutofit/>
          </a:bodyPr>
          <a:lstStyle/>
          <a:p>
            <a:pPr algn="ctr"/>
            <a:r>
              <a:rPr lang="en-US" sz="3100" u="sng" dirty="0">
                <a:solidFill>
                  <a:srgbClr val="0070C0"/>
                </a:solidFill>
              </a:rPr>
              <a:t>CLM Mission</a:t>
            </a:r>
            <a:br>
              <a:rPr lang="en-US" sz="3100" dirty="0">
                <a:solidFill>
                  <a:srgbClr val="0070C0"/>
                </a:solidFill>
              </a:rPr>
            </a:br>
            <a:r>
              <a:rPr lang="en-US" sz="2000" dirty="0"/>
              <a:t>created in 2012 reaffirmed in 2022</a:t>
            </a:r>
            <a:br>
              <a:rPr lang="en-US" dirty="0"/>
            </a:br>
            <a:r>
              <a:rPr lang="en-CA" sz="2200" dirty="0">
                <a:solidFill>
                  <a:srgbClr val="0070C0"/>
                </a:solidFill>
              </a:rPr>
              <a:t>CLM advocates for, promotes, and facilitates the full participation, inclusion, and citizenship of people who have a developmental disability</a:t>
            </a:r>
            <a:endParaRPr lang="en-US" sz="2200" dirty="0">
              <a:solidFill>
                <a:srgbClr val="0070C0"/>
              </a:solidFill>
            </a:endParaRPr>
          </a:p>
        </p:txBody>
      </p:sp>
      <p:sp>
        <p:nvSpPr>
          <p:cNvPr id="3" name="Content Placeholder 2"/>
          <p:cNvSpPr>
            <a:spLocks noGrp="1"/>
          </p:cNvSpPr>
          <p:nvPr>
            <p:ph idx="1"/>
          </p:nvPr>
        </p:nvSpPr>
        <p:spPr>
          <a:xfrm>
            <a:off x="677334" y="3491345"/>
            <a:ext cx="8596668" cy="2550017"/>
          </a:xfrm>
        </p:spPr>
        <p:txBody>
          <a:bodyPr/>
          <a:lstStyle/>
          <a:p>
            <a:pPr marL="0" indent="0" algn="ctr">
              <a:buNone/>
            </a:pPr>
            <a:r>
              <a:rPr lang="en-US" sz="2800" u="sng" dirty="0">
                <a:solidFill>
                  <a:srgbClr val="0070C0"/>
                </a:solidFill>
              </a:rPr>
              <a:t>CLM Vision</a:t>
            </a:r>
          </a:p>
          <a:p>
            <a:pPr marL="0" indent="0" algn="ctr">
              <a:buNone/>
            </a:pPr>
            <a:r>
              <a:rPr lang="en-US" dirty="0">
                <a:solidFill>
                  <a:schemeClr val="accent1"/>
                </a:solidFill>
              </a:rPr>
              <a:t>Created in 2012 reaffirmed in 2022</a:t>
            </a:r>
          </a:p>
          <a:p>
            <a:pPr marL="0" indent="0" algn="ctr">
              <a:buNone/>
            </a:pPr>
            <a:r>
              <a:rPr lang="en-CA" dirty="0">
                <a:solidFill>
                  <a:srgbClr val="0070C0"/>
                </a:solidFill>
              </a:rPr>
              <a:t>CLM envisions a society where everyone belongs, has equality, respect and acceptance. This gives people a sense of self-worth and opportunities for growth. The gifts, uniqueness and innate value of each individual are celebrated, supported and acknowledged as essential to the completeness of the whole community</a:t>
            </a:r>
            <a:endParaRPr lang="en-US" dirty="0">
              <a:solidFill>
                <a:srgbClr val="0070C0"/>
              </a:solidFill>
            </a:endParaRPr>
          </a:p>
        </p:txBody>
      </p:sp>
    </p:spTree>
    <p:extLst>
      <p:ext uri="{BB962C8B-B14F-4D97-AF65-F5344CB8AC3E}">
        <p14:creationId xmlns:p14="http://schemas.microsoft.com/office/powerpoint/2010/main" val="12606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u="sng" dirty="0">
                <a:solidFill>
                  <a:srgbClr val="0070C0"/>
                </a:solidFill>
              </a:rPr>
              <a:t>2022-2025 Strategic Directions</a:t>
            </a:r>
            <a:br>
              <a:rPr lang="en-US" dirty="0"/>
            </a:br>
            <a:endParaRPr lang="en-US" dirty="0"/>
          </a:p>
        </p:txBody>
      </p:sp>
      <p:sp>
        <p:nvSpPr>
          <p:cNvPr id="3" name="Content Placeholder 2"/>
          <p:cNvSpPr>
            <a:spLocks noGrp="1"/>
          </p:cNvSpPr>
          <p:nvPr>
            <p:ph idx="1"/>
          </p:nvPr>
        </p:nvSpPr>
        <p:spPr>
          <a:xfrm>
            <a:off x="677334" y="1770611"/>
            <a:ext cx="8596668" cy="3100647"/>
          </a:xfrm>
        </p:spPr>
        <p:txBody>
          <a:bodyPr/>
          <a:lstStyle/>
          <a:p>
            <a:r>
              <a:rPr lang="en-CA" sz="2000" dirty="0"/>
              <a:t>Increase quality of care through overall person-centred experience</a:t>
            </a:r>
            <a:endParaRPr lang="en-US" sz="2000" dirty="0"/>
          </a:p>
          <a:p>
            <a:r>
              <a:rPr lang="en-CA" sz="2000" dirty="0"/>
              <a:t>Cultivate a culture of transparency and accountability</a:t>
            </a:r>
            <a:endParaRPr lang="en-US" sz="2000" dirty="0"/>
          </a:p>
          <a:p>
            <a:r>
              <a:rPr lang="en-CA" sz="2000" dirty="0"/>
              <a:t>Improve community connection through increased access and integration for individuals</a:t>
            </a:r>
            <a:endParaRPr lang="en-US" sz="2000" dirty="0"/>
          </a:p>
          <a:p>
            <a:r>
              <a:rPr lang="en-CA" sz="2000" dirty="0"/>
              <a:t>Upgrade internal systems and technology to enhance capabilities and innovation</a:t>
            </a:r>
            <a:endParaRPr lang="en-US" sz="2000" dirty="0"/>
          </a:p>
          <a:p>
            <a:r>
              <a:rPr lang="en-CA" sz="2000" dirty="0"/>
              <a:t>Expand external partner relationships through engagement and collaboration</a:t>
            </a:r>
            <a:endParaRPr lang="en-US" sz="2000" dirty="0"/>
          </a:p>
          <a:p>
            <a:endParaRPr lang="en-US" dirty="0"/>
          </a:p>
        </p:txBody>
      </p:sp>
      <p:pic>
        <p:nvPicPr>
          <p:cNvPr id="4" name="Picture 3" descr="Direction Arrow Away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6901" y="4779818"/>
            <a:ext cx="4006735" cy="1862051"/>
          </a:xfrm>
          <a:prstGeom prst="rect">
            <a:avLst/>
          </a:prstGeom>
        </p:spPr>
      </p:pic>
    </p:spTree>
    <p:extLst>
      <p:ext uri="{BB962C8B-B14F-4D97-AF65-F5344CB8AC3E}">
        <p14:creationId xmlns:p14="http://schemas.microsoft.com/office/powerpoint/2010/main" val="1151306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5127"/>
          </a:xfrm>
        </p:spPr>
        <p:txBody>
          <a:bodyPr>
            <a:normAutofit fontScale="90000"/>
          </a:bodyPr>
          <a:lstStyle/>
          <a:p>
            <a:pPr algn="ctr"/>
            <a:r>
              <a:rPr lang="en-CA" sz="4000" u="sng" dirty="0"/>
              <a:t>2022-2025 Strategic Goals </a:t>
            </a:r>
            <a:br>
              <a:rPr lang="en-US" dirty="0"/>
            </a:br>
            <a:endParaRPr lang="en-US" dirty="0"/>
          </a:p>
        </p:txBody>
      </p:sp>
      <p:sp>
        <p:nvSpPr>
          <p:cNvPr id="3" name="Content Placeholder 2"/>
          <p:cNvSpPr>
            <a:spLocks noGrp="1"/>
          </p:cNvSpPr>
          <p:nvPr>
            <p:ph idx="1"/>
          </p:nvPr>
        </p:nvSpPr>
        <p:spPr>
          <a:xfrm>
            <a:off x="781396" y="1629295"/>
            <a:ext cx="8492606" cy="2527069"/>
          </a:xfrm>
        </p:spPr>
        <p:txBody>
          <a:bodyPr>
            <a:normAutofit fontScale="92500"/>
          </a:bodyPr>
          <a:lstStyle/>
          <a:p>
            <a:pPr marL="0" indent="0">
              <a:buNone/>
            </a:pPr>
            <a:r>
              <a:rPr lang="en-CA" dirty="0">
                <a:solidFill>
                  <a:srgbClr val="0070C0"/>
                </a:solidFill>
              </a:rPr>
              <a:t>1. Increase quality of care through overall person-centred experience </a:t>
            </a:r>
            <a:endParaRPr lang="en-US" dirty="0">
              <a:solidFill>
                <a:srgbClr val="0070C0"/>
              </a:solidFill>
            </a:endParaRPr>
          </a:p>
          <a:p>
            <a:pPr lvl="0"/>
            <a:r>
              <a:rPr lang="en-CA" dirty="0"/>
              <a:t>provide opportunities for learning and growth in areas of individual interest</a:t>
            </a:r>
            <a:endParaRPr lang="en-US" dirty="0"/>
          </a:p>
          <a:p>
            <a:pPr lvl="0"/>
            <a:r>
              <a:rPr lang="en-CA" dirty="0"/>
              <a:t>utilize passport funding to increase and enhance activities and outings that are individual specific</a:t>
            </a:r>
            <a:endParaRPr lang="en-US" dirty="0"/>
          </a:p>
          <a:p>
            <a:pPr lvl="0"/>
            <a:r>
              <a:rPr lang="en-CA" dirty="0"/>
              <a:t>empower independence through individual goal clarity and SMART action planning to achieve these goals</a:t>
            </a:r>
            <a:endParaRPr lang="en-US" dirty="0"/>
          </a:p>
          <a:p>
            <a:pPr lvl="0"/>
            <a:r>
              <a:rPr lang="en-CA" dirty="0"/>
              <a:t>utilize KPI’s/surveys to measure and monitor changes to level of quality of care</a:t>
            </a:r>
          </a:p>
          <a:p>
            <a:pPr lvl="0"/>
            <a:endParaRPr lang="en-CA" dirty="0"/>
          </a:p>
          <a:p>
            <a:pPr lvl="0"/>
            <a:endParaRPr lang="en-US" dirty="0"/>
          </a:p>
          <a:p>
            <a:endParaRPr lang="en-US" dirty="0"/>
          </a:p>
        </p:txBody>
      </p:sp>
      <p:pic>
        <p:nvPicPr>
          <p:cNvPr id="4" name="Picture 3"/>
          <p:cNvPicPr>
            <a:picLocks noChangeAspect="1"/>
          </p:cNvPicPr>
          <p:nvPr/>
        </p:nvPicPr>
        <p:blipFill>
          <a:blip r:embed="rId2"/>
          <a:stretch>
            <a:fillRect/>
          </a:stretch>
        </p:blipFill>
        <p:spPr>
          <a:xfrm>
            <a:off x="1864591" y="4688378"/>
            <a:ext cx="2067329" cy="1853738"/>
          </a:xfrm>
          <a:prstGeom prst="rect">
            <a:avLst/>
          </a:prstGeom>
        </p:spPr>
      </p:pic>
      <p:pic>
        <p:nvPicPr>
          <p:cNvPr id="1026" name="Picture 2" descr="Image 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4138" y="4751791"/>
            <a:ext cx="2837180" cy="1726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324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8378"/>
          </a:xfrm>
        </p:spPr>
        <p:txBody>
          <a:bodyPr/>
          <a:lstStyle/>
          <a:p>
            <a:pPr algn="ctr"/>
            <a:r>
              <a:rPr lang="en-CA" u="sng" dirty="0"/>
              <a:t>2022-2025 Strategic Goals continued</a:t>
            </a:r>
            <a:endParaRPr lang="en-US" dirty="0"/>
          </a:p>
        </p:txBody>
      </p:sp>
      <p:sp>
        <p:nvSpPr>
          <p:cNvPr id="3" name="Content Placeholder 2"/>
          <p:cNvSpPr>
            <a:spLocks noGrp="1"/>
          </p:cNvSpPr>
          <p:nvPr>
            <p:ph idx="1"/>
          </p:nvPr>
        </p:nvSpPr>
        <p:spPr>
          <a:xfrm>
            <a:off x="677334" y="1778925"/>
            <a:ext cx="8596668" cy="4262438"/>
          </a:xfrm>
        </p:spPr>
        <p:txBody>
          <a:bodyPr>
            <a:normAutofit fontScale="92500" lnSpcReduction="20000"/>
          </a:bodyPr>
          <a:lstStyle/>
          <a:p>
            <a:pPr marL="0" indent="0">
              <a:buNone/>
            </a:pPr>
            <a:r>
              <a:rPr lang="en-CA" dirty="0">
                <a:solidFill>
                  <a:srgbClr val="0070C0"/>
                </a:solidFill>
              </a:rPr>
              <a:t>2. Cultivate a culture of transparency and accountability</a:t>
            </a:r>
            <a:endParaRPr lang="en-US" dirty="0">
              <a:solidFill>
                <a:srgbClr val="0070C0"/>
              </a:solidFill>
            </a:endParaRPr>
          </a:p>
          <a:p>
            <a:pPr lvl="0"/>
            <a:r>
              <a:rPr lang="en-CA" dirty="0"/>
              <a:t>Promote and sustain a culture of inclusivity </a:t>
            </a:r>
            <a:endParaRPr lang="en-US" dirty="0"/>
          </a:p>
          <a:p>
            <a:pPr lvl="0"/>
            <a:r>
              <a:rPr lang="en-CA" dirty="0"/>
              <a:t>Provide opportunities for professional development and advancement </a:t>
            </a:r>
            <a:endParaRPr lang="en-US" dirty="0"/>
          </a:p>
          <a:p>
            <a:pPr lvl="0"/>
            <a:r>
              <a:rPr lang="en-CA" dirty="0"/>
              <a:t>Introduce and implement Accountability Based Management </a:t>
            </a:r>
            <a:endParaRPr lang="en-US" dirty="0"/>
          </a:p>
          <a:p>
            <a:pPr lvl="0"/>
            <a:r>
              <a:rPr lang="en-CA" dirty="0"/>
              <a:t>Strengthen union/employer relations</a:t>
            </a:r>
            <a:endParaRPr lang="en-US" dirty="0"/>
          </a:p>
          <a:p>
            <a:pPr marL="0" indent="0">
              <a:buNone/>
            </a:pPr>
            <a:endParaRPr lang="en-US" dirty="0"/>
          </a:p>
          <a:p>
            <a:pPr marL="0" indent="0">
              <a:buNone/>
            </a:pPr>
            <a:r>
              <a:rPr lang="en-CA" dirty="0">
                <a:solidFill>
                  <a:srgbClr val="0070C0"/>
                </a:solidFill>
              </a:rPr>
              <a:t>3. Improve community connection through increased access and integration for individuals</a:t>
            </a:r>
            <a:endParaRPr lang="en-US" dirty="0">
              <a:solidFill>
                <a:srgbClr val="0070C0"/>
              </a:solidFill>
            </a:endParaRPr>
          </a:p>
          <a:p>
            <a:pPr lvl="0"/>
            <a:r>
              <a:rPr lang="en-CA" dirty="0"/>
              <a:t>Reimagining community activities through the HUB</a:t>
            </a:r>
            <a:endParaRPr lang="en-US" dirty="0"/>
          </a:p>
          <a:p>
            <a:pPr lvl="0"/>
            <a:r>
              <a:rPr lang="en-CA" dirty="0"/>
              <a:t>Provide opportunities for individualized education and training of interest for each individual</a:t>
            </a:r>
            <a:endParaRPr lang="en-US" dirty="0"/>
          </a:p>
          <a:p>
            <a:pPr lvl="0"/>
            <a:r>
              <a:rPr lang="en-CA" dirty="0"/>
              <a:t>Participate in community functions</a:t>
            </a:r>
            <a:endParaRPr lang="en-US" dirty="0"/>
          </a:p>
          <a:p>
            <a:pPr lvl="0"/>
            <a:r>
              <a:rPr lang="en-CA" dirty="0"/>
              <a:t>Pursue individual job/volunteer opportunities</a:t>
            </a:r>
            <a:endParaRPr lang="en-US" dirty="0"/>
          </a:p>
          <a:p>
            <a:endParaRPr lang="en-US" dirty="0"/>
          </a:p>
        </p:txBody>
      </p:sp>
      <p:pic>
        <p:nvPicPr>
          <p:cNvPr id="4" name="Picture 3" descr="Open to Inclusion – UCEM Online Educ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1339" y="4953360"/>
            <a:ext cx="3762664" cy="1671884"/>
          </a:xfrm>
          <a:prstGeom prst="rect">
            <a:avLst/>
          </a:prstGeom>
        </p:spPr>
      </p:pic>
    </p:spTree>
    <p:extLst>
      <p:ext uri="{BB962C8B-B14F-4D97-AF65-F5344CB8AC3E}">
        <p14:creationId xmlns:p14="http://schemas.microsoft.com/office/powerpoint/2010/main" val="1818733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8502"/>
          </a:xfrm>
        </p:spPr>
        <p:txBody>
          <a:bodyPr/>
          <a:lstStyle/>
          <a:p>
            <a:pPr algn="ctr"/>
            <a:r>
              <a:rPr lang="en-CA" u="sng" dirty="0"/>
              <a:t>2022-2025 Strategic Goals continued</a:t>
            </a:r>
            <a:endParaRPr lang="en-US" dirty="0"/>
          </a:p>
        </p:txBody>
      </p:sp>
      <p:sp>
        <p:nvSpPr>
          <p:cNvPr id="3" name="Content Placeholder 2"/>
          <p:cNvSpPr>
            <a:spLocks noGrp="1"/>
          </p:cNvSpPr>
          <p:nvPr>
            <p:ph idx="1"/>
          </p:nvPr>
        </p:nvSpPr>
        <p:spPr>
          <a:xfrm>
            <a:off x="677334" y="1604356"/>
            <a:ext cx="8596668" cy="3964737"/>
          </a:xfrm>
        </p:spPr>
        <p:txBody>
          <a:bodyPr>
            <a:normAutofit fontScale="92500" lnSpcReduction="20000"/>
          </a:bodyPr>
          <a:lstStyle/>
          <a:p>
            <a:pPr marL="0" indent="0">
              <a:buNone/>
            </a:pPr>
            <a:r>
              <a:rPr lang="en-CA" dirty="0">
                <a:solidFill>
                  <a:srgbClr val="0070C0"/>
                </a:solidFill>
              </a:rPr>
              <a:t>4. Upgrade internal systems and technology to enhance capabilities and innovation</a:t>
            </a:r>
            <a:endParaRPr lang="en-US" dirty="0">
              <a:solidFill>
                <a:srgbClr val="0070C0"/>
              </a:solidFill>
            </a:endParaRPr>
          </a:p>
          <a:p>
            <a:pPr lvl="0"/>
            <a:r>
              <a:rPr lang="en-CA" dirty="0"/>
              <a:t>Increase internet capabilities through alternative provider</a:t>
            </a:r>
            <a:endParaRPr lang="en-US" dirty="0"/>
          </a:p>
          <a:p>
            <a:pPr lvl="0"/>
            <a:r>
              <a:rPr lang="en-CA" dirty="0"/>
              <a:t>Upgrade internal system to allow working remotely</a:t>
            </a:r>
            <a:endParaRPr lang="en-US" dirty="0"/>
          </a:p>
          <a:p>
            <a:pPr lvl="0"/>
            <a:r>
              <a:rPr lang="en-CA" dirty="0"/>
              <a:t>Introduce and Implement systems to streamline scheduling, payroll and human resources</a:t>
            </a:r>
            <a:endParaRPr lang="en-US" dirty="0"/>
          </a:p>
          <a:p>
            <a:pPr lvl="0"/>
            <a:r>
              <a:rPr lang="en-CA" dirty="0"/>
              <a:t>Revamp and maintain agency website</a:t>
            </a:r>
          </a:p>
          <a:p>
            <a:pPr lvl="0"/>
            <a:endParaRPr lang="en-US" dirty="0"/>
          </a:p>
          <a:p>
            <a:pPr marL="0" lvl="0" indent="0">
              <a:buNone/>
            </a:pPr>
            <a:r>
              <a:rPr lang="en-CA" dirty="0">
                <a:solidFill>
                  <a:srgbClr val="0070C0"/>
                </a:solidFill>
              </a:rPr>
              <a:t>5. Expand external partner relationships through engagement and collaboration</a:t>
            </a:r>
            <a:endParaRPr lang="en-US" dirty="0">
              <a:solidFill>
                <a:srgbClr val="0070C0"/>
              </a:solidFill>
            </a:endParaRPr>
          </a:p>
          <a:p>
            <a:pPr lvl="0"/>
            <a:r>
              <a:rPr lang="en-CA" dirty="0"/>
              <a:t>Work with regional and provincial partners on opportunities of collaboration</a:t>
            </a:r>
            <a:endParaRPr lang="en-US" dirty="0"/>
          </a:p>
          <a:p>
            <a:pPr lvl="0"/>
            <a:r>
              <a:rPr lang="en-CA" dirty="0"/>
              <a:t>Establish relationships with community partners to focus on innovative approaches to person-centred planning</a:t>
            </a:r>
            <a:endParaRPr lang="en-US" dirty="0"/>
          </a:p>
          <a:p>
            <a:pPr lvl="0"/>
            <a:r>
              <a:rPr lang="en-CA" dirty="0"/>
              <a:t>Promote opportunities of cross learning and training to build a system of supports and resources</a:t>
            </a:r>
            <a:endParaRPr lang="en-US" dirty="0"/>
          </a:p>
          <a:p>
            <a:endParaRPr lang="en-US" dirty="0"/>
          </a:p>
        </p:txBody>
      </p:sp>
      <p:pic>
        <p:nvPicPr>
          <p:cNvPr id="4" name="Picture 3" descr="Lecture of Collaboration – LIWAN LI Blo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7396" y="5377900"/>
            <a:ext cx="3291839" cy="1311855"/>
          </a:xfrm>
          <a:prstGeom prst="rect">
            <a:avLst/>
          </a:prstGeom>
        </p:spPr>
      </p:pic>
    </p:spTree>
    <p:extLst>
      <p:ext uri="{BB962C8B-B14F-4D97-AF65-F5344CB8AC3E}">
        <p14:creationId xmlns:p14="http://schemas.microsoft.com/office/powerpoint/2010/main" val="976945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2247"/>
          </a:xfrm>
        </p:spPr>
        <p:txBody>
          <a:bodyPr/>
          <a:lstStyle/>
          <a:p>
            <a:pPr algn="ctr"/>
            <a:r>
              <a:rPr lang="en-US" dirty="0">
                <a:solidFill>
                  <a:srgbClr val="0070C0"/>
                </a:solidFill>
              </a:rPr>
              <a:t>Keys to Success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7973602"/>
              </p:ext>
            </p:extLst>
          </p:nvPr>
        </p:nvGraphicFramePr>
        <p:xfrm>
          <a:off x="1147156" y="1654233"/>
          <a:ext cx="4297680" cy="4281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181667" y="2363598"/>
            <a:ext cx="3461096" cy="2862322"/>
          </a:xfrm>
          <a:prstGeom prst="rect">
            <a:avLst/>
          </a:prstGeom>
          <a:noFill/>
        </p:spPr>
        <p:txBody>
          <a:bodyPr wrap="square" rtlCol="0">
            <a:spAutoFit/>
          </a:bodyPr>
          <a:lstStyle/>
          <a:p>
            <a:pPr algn="ctr"/>
            <a:r>
              <a:rPr lang="en-US" dirty="0">
                <a:solidFill>
                  <a:srgbClr val="0070C0"/>
                </a:solidFill>
              </a:rPr>
              <a:t>CLM Journey to Success</a:t>
            </a:r>
          </a:p>
          <a:p>
            <a:pPr algn="ctr"/>
            <a:endParaRPr lang="en-US" dirty="0"/>
          </a:p>
          <a:p>
            <a:pPr algn="ctr"/>
            <a:r>
              <a:rPr lang="en-US" dirty="0"/>
              <a:t>CLM will execute our new strategic plan ensuring the inclusion of all supported individuals, families, staff, board members and community partners. Empowering everyone at every level to achieve our common goals. </a:t>
            </a:r>
          </a:p>
        </p:txBody>
      </p:sp>
    </p:spTree>
    <p:extLst>
      <p:ext uri="{BB962C8B-B14F-4D97-AF65-F5344CB8AC3E}">
        <p14:creationId xmlns:p14="http://schemas.microsoft.com/office/powerpoint/2010/main" val="217962208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211</TotalTime>
  <Words>523</Words>
  <Application>Microsoft Office PowerPoint</Application>
  <PresentationFormat>Widescreen</PresentationFormat>
  <Paragraphs>66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Trebuchet MS</vt:lpstr>
      <vt:lpstr>Wingdings</vt:lpstr>
      <vt:lpstr>Wingdings 3</vt:lpstr>
      <vt:lpstr>Facet</vt:lpstr>
      <vt:lpstr>PowerPoint Presentation</vt:lpstr>
      <vt:lpstr>Strategic Plan 2022-2025</vt:lpstr>
      <vt:lpstr>Creation of strategic plan </vt:lpstr>
      <vt:lpstr>CLM Mission created in 2012 reaffirmed in 2022 CLM advocates for, promotes, and facilitates the full participation, inclusion, and citizenship of people who have a developmental disability</vt:lpstr>
      <vt:lpstr>2022-2025 Strategic Directions </vt:lpstr>
      <vt:lpstr>2022-2025 Strategic Goals  </vt:lpstr>
      <vt:lpstr>2022-2025 Strategic Goals continued</vt:lpstr>
      <vt:lpstr>2022-2025 Strategic Goals continued</vt:lpstr>
      <vt:lpstr>Keys to Success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Living Manitoulin</dc:title>
  <dc:creator>Adrienne Farquhar</dc:creator>
  <cp:lastModifiedBy>Adrienne Farquhar</cp:lastModifiedBy>
  <cp:revision>15</cp:revision>
  <dcterms:created xsi:type="dcterms:W3CDTF">2022-07-05T14:52:18Z</dcterms:created>
  <dcterms:modified xsi:type="dcterms:W3CDTF">2023-01-10T14:42:40Z</dcterms:modified>
</cp:coreProperties>
</file>